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9" r:id="rId3"/>
    <p:sldId id="352" r:id="rId5"/>
    <p:sldId id="354" r:id="rId6"/>
    <p:sldId id="554" r:id="rId7"/>
    <p:sldId id="555" r:id="rId8"/>
    <p:sldId id="556" r:id="rId9"/>
    <p:sldId id="557" r:id="rId10"/>
    <p:sldId id="558" r:id="rId11"/>
    <p:sldId id="559" r:id="rId12"/>
    <p:sldId id="560" r:id="rId13"/>
    <p:sldId id="405" r:id="rId14"/>
    <p:sldId id="561" r:id="rId15"/>
    <p:sldId id="562" r:id="rId16"/>
    <p:sldId id="563" r:id="rId17"/>
    <p:sldId id="564" r:id="rId18"/>
    <p:sldId id="565" r:id="rId19"/>
    <p:sldId id="566" r:id="rId20"/>
    <p:sldId id="567" r:id="rId21"/>
    <p:sldId id="568" r:id="rId22"/>
    <p:sldId id="569" r:id="rId23"/>
    <p:sldId id="466" r:id="rId24"/>
    <p:sldId id="498" r:id="rId25"/>
    <p:sldId id="485" r:id="rId26"/>
    <p:sldId id="588" r:id="rId27"/>
    <p:sldId id="589" r:id="rId28"/>
    <p:sldId id="611" r:id="rId29"/>
    <p:sldId id="526" r:id="rId30"/>
    <p:sldId id="590" r:id="rId31"/>
    <p:sldId id="591" r:id="rId32"/>
    <p:sldId id="592" r:id="rId33"/>
    <p:sldId id="595" r:id="rId34"/>
    <p:sldId id="596" r:id="rId35"/>
    <p:sldId id="597" r:id="rId36"/>
    <p:sldId id="598" r:id="rId37"/>
    <p:sldId id="604" r:id="rId38"/>
    <p:sldId id="605" r:id="rId39"/>
    <p:sldId id="606" r:id="rId40"/>
    <p:sldId id="607" r:id="rId41"/>
    <p:sldId id="434" r:id="rId42"/>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FB65640-B4B1-4EA5-A3BC-7936D68042E1}">
          <p14:sldIdLst>
            <p14:sldId id="309"/>
            <p14:sldId id="352"/>
            <p14:sldId id="354"/>
            <p14:sldId id="554"/>
            <p14:sldId id="555"/>
            <p14:sldId id="556"/>
            <p14:sldId id="557"/>
            <p14:sldId id="558"/>
            <p14:sldId id="559"/>
            <p14:sldId id="560"/>
            <p14:sldId id="405"/>
            <p14:sldId id="561"/>
            <p14:sldId id="562"/>
            <p14:sldId id="563"/>
            <p14:sldId id="564"/>
            <p14:sldId id="565"/>
            <p14:sldId id="566"/>
            <p14:sldId id="567"/>
            <p14:sldId id="568"/>
            <p14:sldId id="569"/>
            <p14:sldId id="466"/>
            <p14:sldId id="498"/>
            <p14:sldId id="485"/>
            <p14:sldId id="588"/>
            <p14:sldId id="589"/>
            <p14:sldId id="611"/>
            <p14:sldId id="526"/>
            <p14:sldId id="590"/>
            <p14:sldId id="591"/>
            <p14:sldId id="592"/>
            <p14:sldId id="595"/>
            <p14:sldId id="596"/>
            <p14:sldId id="597"/>
            <p14:sldId id="598"/>
            <p14:sldId id="604"/>
            <p14:sldId id="605"/>
            <p14:sldId id="606"/>
            <p14:sldId id="607"/>
            <p14:sldId id="434"/>
          </p14:sldIdLst>
        </p14:section>
      </p14:sectionLst>
    </p:ext>
    <p:ext uri="{EFAFB233-063F-42B5-8137-9DF3F51BA10A}">
      <p15:sldGuideLst xmlns:p15="http://schemas.microsoft.com/office/powerpoint/2012/main">
        <p15:guide id="1" orient="horz" pos="219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浏" initials="刘" lastIdx="24" clrIdx="0"/>
  <p:cmAuthor id="2" name="Shuiqing Huang" initials="SH" lastIdx="4" clrIdx="1"/>
  <p:cmAuthor id="3" name="admin" initials="a" lastIdx="16" clrIdx="2"/>
  <p:cmAuthor id="1574172161" name="letz" initials="l" lastIdx="2" clrIdx="3"/>
  <p:cmAuthor id="4" name="林立涛" initials="林立涛" lastIdx="0" clrIdx="3"/>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06" autoAdjust="0"/>
    <p:restoredTop sz="91973" autoAdjust="0"/>
  </p:normalViewPr>
  <p:slideViewPr>
    <p:cSldViewPr snapToGrid="0" showGuides="1">
      <p:cViewPr varScale="1">
        <p:scale>
          <a:sx n="83" d="100"/>
          <a:sy n="83" d="100"/>
        </p:scale>
        <p:origin x="441" y="39"/>
      </p:cViewPr>
      <p:guideLst>
        <p:guide orient="horz" pos="219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gs" Target="tags/tag1.xml"/><Relationship Id="rId46" Type="http://schemas.openxmlformats.org/officeDocument/2006/relationships/commentAuthors" Target="commentAuthors.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574172161" dt="2024-09-12T19:12:18.050" idx="1">
    <p:pos x="10" y="10"/>
    <p:text>这个部分主要介绍继续预训练这个概念，以及一些常见的语言模型任务，比如掩码语言模型（即bert类模型），因果语言模型（即gpt）</p:text>
  </p:cm>
</p:cmLst>
</file>

<file path=ppt/comments/comment2.xml><?xml version="1.0" encoding="utf-8"?>
<p:cmLst xmlns:a="http://schemas.openxmlformats.org/drawingml/2006/main" xmlns:r="http://schemas.openxmlformats.org/officeDocument/2006/relationships" xmlns:p="http://schemas.openxmlformats.org/presentationml/2006/main">
  <p:cm authorId="1574172161" dt="2024-09-12T19:13:39.200" idx="2">
    <p:pos x="10" y="10"/>
    <p:text>这个部分，主要介绍一些现有的比较典型的领域化大语言模型，以及其主要训练数据来源、训练流程等</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F42AFA-0D2E-4BF6-943B-85ABD04D294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C5873-6671-4BAC-9FF5-6B5A81B6BCC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40EC39E-BAA5-4BAA-B034-129D00DDF6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zh-CN" sz="1200" kern="1200" dirty="0">
                <a:solidFill>
                  <a:schemeClr val="tx1"/>
                </a:solidFill>
                <a:effectLst/>
                <a:latin typeface="+mn-lt"/>
                <a:ea typeface="+mn-ea"/>
                <a:cs typeface="+mn-cs"/>
              </a:rPr>
              <a:t>时代背景</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国家战略</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学科发展</a:t>
            </a:r>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zh-CN" sz="1200" kern="1200" dirty="0">
                <a:solidFill>
                  <a:schemeClr val="tx1"/>
                </a:solidFill>
                <a:effectLst/>
                <a:latin typeface="+mn-lt"/>
                <a:ea typeface="+mn-ea"/>
                <a:cs typeface="+mn-cs"/>
              </a:rPr>
              <a:t>时代背景</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国家战略</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学科发展</a:t>
            </a:r>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zh-CN" sz="1200" kern="1200" dirty="0">
                <a:solidFill>
                  <a:schemeClr val="tx1"/>
                </a:solidFill>
                <a:effectLst/>
                <a:latin typeface="+mn-lt"/>
                <a:ea typeface="+mn-ea"/>
                <a:cs typeface="+mn-cs"/>
              </a:rPr>
              <a:t>时代背景</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国家战略</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学科发展</a:t>
            </a:r>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zh-CN" sz="1200" kern="1200" dirty="0">
                <a:solidFill>
                  <a:schemeClr val="tx1"/>
                </a:solidFill>
                <a:effectLst/>
                <a:latin typeface="+mn-lt"/>
                <a:ea typeface="+mn-ea"/>
                <a:cs typeface="+mn-cs"/>
              </a:rPr>
              <a:t>时代背景</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国家战略</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学科发展</a:t>
            </a:r>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image" Target="../media/image4.png"/><Relationship Id="rId5" Type="http://schemas.openxmlformats.org/officeDocument/2006/relationships/image" Target="../media/image12.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4.png"/><Relationship Id="rId5" Type="http://schemas.microsoft.com/office/2007/relationships/hdphoto" Target="../media/image3.wdp"/><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方正正粗黑简体" panose="02000500000000000000" pitchFamily="2" charset="-122"/>
                <a:ea typeface="方正正粗黑简体" panose="02000500000000000000" pitchFamily="2" charset="-122"/>
                <a:cs typeface="方正正粗黑简体" panose="02000500000000000000" pitchFamily="2"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结束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3432152"/>
            <a:ext cx="9144000" cy="1031821"/>
          </a:xfrm>
          <a:noFill/>
        </p:spPr>
        <p:txBody>
          <a:bodyPr wrap="square" rtlCol="0">
            <a:spAutoFit/>
          </a:bodyPr>
          <a:lstStyle>
            <a:lvl1pPr algn="ctr">
              <a:defRPr lang="zh-CN" altLang="en-US" sz="6600" b="1" spc="0" dirty="0">
                <a:solidFill>
                  <a:schemeClr val="accent4"/>
                </a:solidFill>
                <a:effectLst/>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lgn="ctr"/>
            <a:r>
              <a:rPr lang="zh-CN" altLang="en-US" dirty="0"/>
              <a:t>谢谢大家！</a:t>
            </a:r>
            <a:endParaRPr lang="zh-CN" altLang="en-US" dirty="0"/>
          </a:p>
        </p:txBody>
      </p:sp>
      <p:grpSp>
        <p:nvGrpSpPr>
          <p:cNvPr id="7" name="组合 6"/>
          <p:cNvGrpSpPr/>
          <p:nvPr/>
        </p:nvGrpSpPr>
        <p:grpSpPr>
          <a:xfrm flipV="1">
            <a:off x="-11289" y="0"/>
            <a:ext cx="12207963" cy="2684165"/>
            <a:chOff x="0" y="4173835"/>
            <a:chExt cx="12207963" cy="2684165"/>
          </a:xfrm>
        </p:grpSpPr>
        <p:sp>
          <p:nvSpPr>
            <p:cNvPr id="9" name="Freeform 12"/>
            <p:cNvSpPr/>
            <p:nvPr/>
          </p:nvSpPr>
          <p:spPr bwMode="auto">
            <a:xfrm>
              <a:off x="6344405" y="4173835"/>
              <a:ext cx="5863558" cy="1510120"/>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p>
          </p:txBody>
        </p:sp>
        <p:sp>
          <p:nvSpPr>
            <p:cNvPr id="8" name="Freeform 11"/>
            <p:cNvSpPr/>
            <p:nvPr/>
          </p:nvSpPr>
          <p:spPr bwMode="auto">
            <a:xfrm>
              <a:off x="8401"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30000">
                  <a:srgbClr val="008E7D"/>
                </a:gs>
                <a:gs pos="10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p>
          </p:txBody>
        </p:sp>
      </p:gr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960" y="401682"/>
            <a:ext cx="3938448"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2324" y="4735373"/>
            <a:ext cx="5042253" cy="2129069"/>
          </a:xfrm>
          <a:prstGeom prst="rect">
            <a:avLst/>
          </a:prstGeom>
        </p:spPr>
      </p:pic>
      <p:pic>
        <p:nvPicPr>
          <p:cNvPr id="11" name="图片 10" hidden="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方正正粗黑简体" panose="02000500000000000000" pitchFamily="2" charset="-122"/>
                <a:ea typeface="方正正粗黑简体" panose="02000500000000000000" pitchFamily="2" charset="-122"/>
                <a:cs typeface="方正正粗黑简体" panose="02000500000000000000" pitchFamily="2"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首页">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t="19386"/>
          <a:stretch>
            <a:fillRect/>
          </a:stretch>
        </p:blipFill>
        <p:spPr>
          <a:xfrm>
            <a:off x="-14387" y="-68580"/>
            <a:ext cx="12203499" cy="5528510"/>
          </a:xfrm>
          <a:prstGeom prst="rect">
            <a:avLst/>
          </a:prstGeom>
        </p:spPr>
      </p:pic>
      <p:sp>
        <p:nvSpPr>
          <p:cNvPr id="11" name="矩形 10"/>
          <p:cNvSpPr/>
          <p:nvPr/>
        </p:nvSpPr>
        <p:spPr>
          <a:xfrm>
            <a:off x="-10450" y="-78291"/>
            <a:ext cx="12207124" cy="5538951"/>
          </a:xfrm>
          <a:prstGeom prst="rect">
            <a:avLst/>
          </a:prstGeom>
          <a:gradFill>
            <a:gsLst>
              <a:gs pos="0">
                <a:schemeClr val="accent1">
                  <a:lumMod val="5000"/>
                  <a:lumOff val="95000"/>
                  <a:alpha val="75000"/>
                </a:schemeClr>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nvPr>
        </p:nvSpPr>
        <p:spPr>
          <a:xfrm>
            <a:off x="1524000" y="1771507"/>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148156"/>
            <a:ext cx="4167818" cy="470454"/>
          </a:xfrm>
        </p:spPr>
        <p:txBody>
          <a:bodyPr>
            <a:noAutofit/>
          </a:bodyPr>
          <a:lstStyle>
            <a:lvl1pPr marL="0" indent="0" algn="ctr">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pic>
        <p:nvPicPr>
          <p:cNvPr id="16" name="图片 15"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23" name="任意多边形: 形状 22"/>
          <p:cNvSpPr/>
          <p:nvPr/>
        </p:nvSpPr>
        <p:spPr>
          <a:xfrm>
            <a:off x="0" y="1"/>
            <a:ext cx="8861778" cy="4402666"/>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a:off x="0" y="1"/>
            <a:ext cx="8543600" cy="4304603"/>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gradFill>
            <a:gsLst>
              <a:gs pos="100000">
                <a:srgbClr val="008E7D"/>
              </a:gs>
              <a:gs pos="6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28"/>
          <p:cNvSpPr txBox="1"/>
          <p:nvPr/>
        </p:nvSpPr>
        <p:spPr>
          <a:xfrm>
            <a:off x="751840" y="703458"/>
            <a:ext cx="1800077" cy="1015428"/>
          </a:xfrm>
          <a:prstGeom prst="rect">
            <a:avLst/>
          </a:prstGeom>
          <a:noFill/>
        </p:spPr>
        <p:txBody>
          <a:bodyPr wrap="none" rtlCol="0">
            <a:spAutoFit/>
          </a:bodyPr>
          <a:lstStyle/>
          <a:p>
            <a:pPr algn="ctr"/>
            <a:r>
              <a:rPr lang="zh-CN" altLang="en-US" sz="6000" b="1" spc="300" dirty="0">
                <a:solidFill>
                  <a:schemeClr val="accent5"/>
                </a:solidFill>
                <a:latin typeface="微软雅黑" panose="020B0503020204020204" pitchFamily="34" charset="-122"/>
                <a:ea typeface="微软雅黑" panose="020B0503020204020204" pitchFamily="34" charset="-122"/>
                <a:cs typeface="+mn-ea"/>
                <a:sym typeface="Source Han Sans SC"/>
              </a:rPr>
              <a:t>目录</a:t>
            </a:r>
            <a:endParaRPr lang="zh-CN" altLang="en-US" sz="6000" b="1" spc="300" dirty="0">
              <a:solidFill>
                <a:schemeClr val="accent5"/>
              </a:solidFill>
              <a:latin typeface="微软雅黑" panose="020B0503020204020204" pitchFamily="34" charset="-122"/>
              <a:ea typeface="微软雅黑" panose="020B0503020204020204" pitchFamily="34" charset="-122"/>
              <a:cs typeface="+mn-ea"/>
              <a:sym typeface="Source Han Sans SC"/>
            </a:endParaRPr>
          </a:p>
        </p:txBody>
      </p:sp>
      <p:sp>
        <p:nvSpPr>
          <p:cNvPr id="57" name="TextBox 28"/>
          <p:cNvSpPr txBox="1"/>
          <p:nvPr/>
        </p:nvSpPr>
        <p:spPr>
          <a:xfrm>
            <a:off x="796515" y="1596545"/>
            <a:ext cx="1710726" cy="369332"/>
          </a:xfrm>
          <a:prstGeom prst="rect">
            <a:avLst/>
          </a:prstGeom>
          <a:noFill/>
        </p:spPr>
        <p:txBody>
          <a:bodyPr wrap="none" rtlCol="0">
            <a:spAutoFit/>
          </a:bodyPr>
          <a:lstStyle/>
          <a:p>
            <a:pPr algn="ctr"/>
            <a:r>
              <a:rPr lang="en-US" altLang="zh-CN" sz="1800" b="1" spc="300" dirty="0">
                <a:solidFill>
                  <a:schemeClr val="accent5"/>
                </a:solidFill>
                <a:latin typeface="Arial Black" panose="020B0A04020102020204" pitchFamily="34" charset="0"/>
                <a:ea typeface="微软雅黑" panose="020B0503020204020204" pitchFamily="34" charset="-122"/>
                <a:cs typeface="+mn-ea"/>
                <a:sym typeface="Source Han Sans SC"/>
              </a:rPr>
              <a:t>CONTENT</a:t>
            </a:r>
            <a:endParaRPr lang="zh-CN" altLang="en-US" sz="1800" b="1" spc="300" dirty="0">
              <a:solidFill>
                <a:schemeClr val="accent5"/>
              </a:solidFill>
              <a:latin typeface="Arial Black" panose="020B0A04020102020204" pitchFamily="34" charset="0"/>
              <a:ea typeface="微软雅黑" panose="020B0503020204020204" pitchFamily="34" charset="-122"/>
              <a:cs typeface="+mn-ea"/>
              <a:sym typeface="Source Han Sans SC"/>
            </a:endParaRPr>
          </a:p>
        </p:txBody>
      </p:sp>
      <p:pic>
        <p:nvPicPr>
          <p:cNvPr id="58" name="图片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7956" y="5286671"/>
            <a:ext cx="3736622" cy="157777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过渡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微软雅黑" panose="020B0503020204020204" pitchFamily="34"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2958" y="284421"/>
            <a:ext cx="3029943" cy="74506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过渡页">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301"/>
          <a:stretch>
            <a:fillRect/>
          </a:stretch>
        </p:blipFill>
        <p:spPr>
          <a:xfrm>
            <a:off x="-16174" y="-80010"/>
            <a:ext cx="12208174" cy="7253215"/>
          </a:xfrm>
          <a:prstGeom prst="rect">
            <a:avLst/>
          </a:prstGeom>
        </p:spPr>
      </p:pic>
      <p:sp>
        <p:nvSpPr>
          <p:cNvPr id="15" name="矩形 14"/>
          <p:cNvSpPr/>
          <p:nvPr/>
        </p:nvSpPr>
        <p:spPr>
          <a:xfrm>
            <a:off x="0" y="-80010"/>
            <a:ext cx="12218670" cy="7253213"/>
          </a:xfrm>
          <a:prstGeom prst="rect">
            <a:avLst/>
          </a:prstGeom>
          <a:gradFill>
            <a:gsLst>
              <a:gs pos="0">
                <a:schemeClr val="bg1">
                  <a:alpha val="63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微软雅黑" panose="020B0503020204020204" pitchFamily="34"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28" y="284421"/>
            <a:ext cx="3029943" cy="74506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页">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12" name="矩形 11"/>
          <p:cNvSpPr/>
          <p:nvPr/>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微软雅黑" panose="020B0503020204020204" pitchFamily="34" charset="-122"/>
                <a:ea typeface="微软雅黑" panose="020B0503020204020204" pitchFamily="34"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mn-ea"/>
                <a:ea typeface="+mn-ea"/>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标题和内容页">
    <p:spTree>
      <p:nvGrpSpPr>
        <p:cNvPr id="1" name=""/>
        <p:cNvGrpSpPr/>
        <p:nvPr/>
      </p:nvGrpSpPr>
      <p:grpSpPr>
        <a:xfrm>
          <a:off x="0" y="0"/>
          <a:ext cx="0" cy="0"/>
          <a:chOff x="0" y="0"/>
          <a:chExt cx="0" cy="0"/>
        </a:xfrm>
      </p:grpSpPr>
      <p:pic>
        <p:nvPicPr>
          <p:cNvPr id="35" name="图片 34"/>
          <p:cNvPicPr>
            <a:picLocks noChangeAspect="1"/>
          </p:cNvPicPr>
          <p:nvPr userDrawn="1"/>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36" name="矩形 35"/>
          <p:cNvSpPr/>
          <p:nvPr userDrawn="1"/>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微软雅黑" panose="020B0503020204020204" pitchFamily="34" charset="-122"/>
                <a:ea typeface="微软雅黑" panose="020B0503020204020204" pitchFamily="34"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mn-ea"/>
                <a:ea typeface="+mn-ea"/>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两图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微软雅黑" panose="020B0503020204020204" pitchFamily="34" charset="-122"/>
                <a:ea typeface="微软雅黑" panose="020B0503020204020204" pitchFamily="34" charset="-122"/>
                <a:cs typeface="+mn-cs"/>
              </a:defRPr>
            </a:lvl1pPr>
          </a:lstStyle>
          <a:p>
            <a:pPr marL="0" lvl="0"/>
            <a:r>
              <a:rPr lang="zh-CN" altLang="en-US" dirty="0"/>
              <a:t>单击此处编辑标题</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
        <p:nvSpPr>
          <p:cNvPr id="14" name="图片占位符 13"/>
          <p:cNvSpPr>
            <a:spLocks noGrp="1"/>
          </p:cNvSpPr>
          <p:nvPr>
            <p:ph type="pic" sz="quarter" idx="13"/>
          </p:nvPr>
        </p:nvSpPr>
        <p:spPr>
          <a:xfrm>
            <a:off x="777671" y="1712914"/>
            <a:ext cx="5044008" cy="3428998"/>
          </a:xfrm>
        </p:spPr>
        <p:txBody>
          <a:bodyPr/>
          <a:lstStyle/>
          <a:p>
            <a:r>
              <a:rPr lang="zh-CN" altLang="en-US"/>
              <a:t>单击图标添加图片</a:t>
            </a:r>
            <a:endParaRPr lang="zh-CN" altLang="en-US"/>
          </a:p>
        </p:txBody>
      </p:sp>
      <p:sp>
        <p:nvSpPr>
          <p:cNvPr id="16" name="图片占位符 13"/>
          <p:cNvSpPr>
            <a:spLocks noGrp="1"/>
          </p:cNvSpPr>
          <p:nvPr>
            <p:ph type="pic" sz="quarter" idx="14"/>
          </p:nvPr>
        </p:nvSpPr>
        <p:spPr>
          <a:xfrm>
            <a:off x="6370319" y="1712914"/>
            <a:ext cx="5044008" cy="3428998"/>
          </a:xfrm>
        </p:spPr>
        <p:txBody>
          <a:bodyPr/>
          <a:lstStyle/>
          <a:p>
            <a:r>
              <a:rPr lang="zh-CN" altLang="en-US"/>
              <a:t>单击图标添加图片</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EABB51-9A36-4F37-98A8-9BBC3E0F719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60D713-F24E-41C8-B568-7358466C2A4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0" y="2356124"/>
            <a:ext cx="12191999" cy="755650"/>
          </a:xfrm>
          <a:effectLst/>
        </p:spPr>
        <p:txBody>
          <a:bodyPr/>
          <a:lstStyle/>
          <a:p>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大语言模型继续</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预训练</a:t>
            </a:r>
            <a:endParaRPr lang="zh-CN" altLang="en-US" sz="48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40144"/>
            <a:ext cx="2621280" cy="534035"/>
          </a:xfrm>
        </p:spPr>
        <p:txBody>
          <a:bodyPr/>
          <a:lstStyle/>
          <a:p>
            <a:r>
              <a:rPr lang="zh-CN" altLang="en-US" dirty="0"/>
              <a:t>因果语言模型</a:t>
            </a:r>
            <a:endParaRPr lang="zh-CN" altLang="en-US" dirty="0"/>
          </a:p>
        </p:txBody>
      </p:sp>
      <p:sp>
        <p:nvSpPr>
          <p:cNvPr id="6" name="文本框 5"/>
          <p:cNvSpPr txBox="1"/>
          <p:nvPr/>
        </p:nvSpPr>
        <p:spPr>
          <a:xfrm>
            <a:off x="226060" y="920750"/>
            <a:ext cx="11965940" cy="553085"/>
          </a:xfrm>
          <a:prstGeom prst="rect">
            <a:avLst/>
          </a:prstGeom>
          <a:noFill/>
        </p:spPr>
        <p:txBody>
          <a:bodyPr wrap="square" rtlCol="0">
            <a:spAutoFit/>
          </a:bodyPr>
          <a:lstStyle/>
          <a:p>
            <a:pPr indent="0">
              <a:lnSpc>
                <a:spcPct val="150000"/>
              </a:lnSpc>
              <a:buFont typeface="Wingdings" panose="05000000000000000000" pitchFamily="2" charset="2"/>
              <a:buNone/>
            </a:pPr>
            <a:r>
              <a:rPr sz="2000"/>
              <a:t>代表模型</a:t>
            </a:r>
            <a:r>
              <a:rPr lang="zh-CN" sz="2000"/>
              <a:t>：</a:t>
            </a:r>
            <a:r>
              <a:rPr sz="2000"/>
              <a:t>GPT系列（如GPT-2、GPT-3等）</a:t>
            </a:r>
            <a:endParaRPr sz="2000"/>
          </a:p>
        </p:txBody>
      </p:sp>
      <p:sp>
        <p:nvSpPr>
          <p:cNvPr id="2" name="文本框 1"/>
          <p:cNvSpPr txBox="1"/>
          <p:nvPr/>
        </p:nvSpPr>
        <p:spPr>
          <a:xfrm>
            <a:off x="226060" y="1520190"/>
            <a:ext cx="11694160" cy="4819015"/>
          </a:xfrm>
          <a:prstGeom prst="rect">
            <a:avLst/>
          </a:prstGeom>
          <a:noFill/>
        </p:spPr>
        <p:txBody>
          <a:bodyPr wrap="square" rtlCol="0">
            <a:noAutofit/>
          </a:bodyPr>
          <a:lstStyle/>
          <a:p>
            <a:pPr marL="285750" indent="-285750">
              <a:buFont typeface="Wingdings" panose="05000000000000000000" charset="0"/>
              <a:buChar char="u"/>
            </a:pPr>
            <a:r>
              <a:rPr lang="en-US"/>
              <a:t>GPT</a:t>
            </a:r>
            <a:r>
              <a:t>模型结构特点</a:t>
            </a:r>
          </a:p>
          <a:p>
            <a:pPr marL="285750" indent="-285750">
              <a:buFont typeface="Arial" panose="020B0604020202020204" pitchFamily="34" charset="0"/>
              <a:buChar char="•"/>
            </a:pPr>
            <a:r>
              <a:t>单向性：GPT系列模型采用了Transformer的decoder部分进行训练，这种结构使得模型在生成文本时只能看到前面的单词（即上文），而无法看到后面的单词（即下文）。这种单向性符合因果语言模型的基本特点，即当前单词的生成仅依赖于其前面的单词，而不受后面单词的影响。</a:t>
            </a:r>
          </a:p>
          <a:p>
            <a:pPr marL="285750" indent="-285750">
              <a:buFont typeface="Arial" panose="020B0604020202020204" pitchFamily="34" charset="0"/>
              <a:buChar char="•"/>
            </a:pPr>
            <a:r>
              <a:t>自回归生成：GPT系列模型通过自回归的方式生成文本，即模型根据已经生成的文本序列来预测下一个单词。这种生成方式也符合因果语言模型的基本原理，即根据已知的上文来预测未来的文本。</a:t>
            </a:r>
          </a:p>
          <a:p/>
          <a:p>
            <a:pPr marL="285750" indent="-285750">
              <a:buFont typeface="Wingdings" panose="05000000000000000000" charset="0"/>
              <a:buChar char="u"/>
            </a:pPr>
            <a:r>
              <a:t>训练目标</a:t>
            </a:r>
          </a:p>
          <a:p>
            <a:r>
              <a:t>GPT系列模型的训练目标是最大化给定上文时预测下一个单词的概率。这种训练目标直接体现了因果语言模型的核心思想，即根据已知的上文来预测未来的文本。具体来说，GPT系列模型在训练过程中会学习到一个语言模型，该模型能够捕捉到文本中的语言规律和上下文信息，从而生成符合语言习惯和上下文语境的文本。</a:t>
            </a:r>
          </a:p>
          <a:p/>
          <a:p>
            <a:pPr marL="285750" indent="-285750">
              <a:buFont typeface="Wingdings" panose="05000000000000000000" charset="0"/>
              <a:buChar char="u"/>
            </a:pPr>
            <a:r>
              <a:t>应用场景</a:t>
            </a:r>
          </a:p>
          <a:p>
            <a:r>
              <a:t>在文本生成任务中，GPT系列模型可以根据给定的上文生成连贯、自然的文本；在对话系统中，它可以根据用户的输入生成相应的回复；在机器翻译中，它可以根据源语言文本生成目标语言文本等。这些应用场景都充分展示了GPT系列模型作为因果语言模型的强大能力。</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4284" y="3018935"/>
            <a:ext cx="6742287" cy="664210"/>
          </a:xfrm>
        </p:spPr>
        <p:txBody>
          <a:bodyPr/>
          <a:lstStyle/>
          <a:p>
            <a:r>
              <a:rPr lang="zh-CN" altLang="en-US" dirty="0"/>
              <a:t>领域化大模型</a:t>
            </a:r>
            <a:r>
              <a:rPr lang="zh-CN" altLang="en-US" dirty="0"/>
              <a:t>进展</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6"/>
            <a:ext cx="2236510" cy="535531"/>
          </a:xfrm>
        </p:spPr>
        <p:txBody>
          <a:bodyPr/>
          <a:lstStyle/>
          <a:p>
            <a:r>
              <a:rPr lang="zh-CN" altLang="en-US" dirty="0"/>
              <a:t>模型领域化</a:t>
            </a:r>
            <a:endParaRPr lang="zh-CN" altLang="en-US" dirty="0"/>
          </a:p>
        </p:txBody>
      </p:sp>
      <p:sp>
        <p:nvSpPr>
          <p:cNvPr id="6" name="文本框 5"/>
          <p:cNvSpPr txBox="1"/>
          <p:nvPr/>
        </p:nvSpPr>
        <p:spPr>
          <a:xfrm>
            <a:off x="1140760" y="2029450"/>
            <a:ext cx="9910480" cy="2799100"/>
          </a:xfrm>
          <a:prstGeom prst="rect">
            <a:avLst/>
          </a:prstGeom>
          <a:noFill/>
        </p:spPr>
        <p:txBody>
          <a:bodyPr wrap="square" rtlCol="0">
            <a:spAutoFit/>
          </a:bodyPr>
          <a:lstStyle/>
          <a:p>
            <a:pPr indent="457200">
              <a:lnSpc>
                <a:spcPct val="150000"/>
              </a:lnSpc>
            </a:pPr>
            <a:r>
              <a:rPr lang="zh-CN" altLang="en-US" sz="2400" dirty="0"/>
              <a:t>在实际生活中，消费者会更倾向于使用那些具备深度专业知识的模型，而不仅仅是能够进行广泛语言交互的模型。因此需要更加注重模型在特定领域内的实际价值和应用潜力，即模型领域化。</a:t>
            </a:r>
            <a:endParaRPr lang="zh-CN" altLang="en-US" sz="2400" dirty="0"/>
          </a:p>
          <a:p>
            <a:pPr indent="457200">
              <a:lnSpc>
                <a:spcPct val="150000"/>
              </a:lnSpc>
            </a:pPr>
            <a:r>
              <a:rPr lang="zh-CN" altLang="en-US" sz="2400" dirty="0"/>
              <a:t>目前的模型领域化技术主要可分为三类：预训练（</a:t>
            </a:r>
            <a:r>
              <a:rPr lang="en-US" altLang="zh-CN" sz="2400" dirty="0"/>
              <a:t>Pre-training</a:t>
            </a:r>
            <a:r>
              <a:rPr lang="zh-CN" altLang="en-US" sz="2400" dirty="0"/>
              <a:t>）、微调（</a:t>
            </a:r>
            <a:r>
              <a:rPr lang="en-US" altLang="zh-CN" sz="2400" dirty="0"/>
              <a:t>Fine-tunning</a:t>
            </a:r>
            <a:r>
              <a:rPr lang="zh-CN" altLang="en-US" sz="2400" dirty="0"/>
              <a:t>）、外挂知识库（</a:t>
            </a:r>
            <a:r>
              <a:rPr lang="en-US" altLang="zh-CN" sz="2400" dirty="0"/>
              <a:t>Memory</a:t>
            </a:r>
            <a:r>
              <a:rPr lang="zh-CN" altLang="en-US" sz="2400" dirty="0"/>
              <a:t>）。</a:t>
            </a:r>
            <a:endParaRPr lang="en-US" altLang="zh-CN"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6"/>
            <a:ext cx="3877985" cy="535531"/>
          </a:xfrm>
        </p:spPr>
        <p:txBody>
          <a:bodyPr/>
          <a:lstStyle/>
          <a:p>
            <a:r>
              <a:rPr lang="zh-CN" altLang="en-US" dirty="0"/>
              <a:t>生物医学领域大模型</a:t>
            </a:r>
            <a:endParaRPr lang="zh-CN" altLang="en-US" dirty="0"/>
          </a:p>
        </p:txBody>
      </p:sp>
      <p:sp>
        <p:nvSpPr>
          <p:cNvPr id="6" name="文本框 5"/>
          <p:cNvSpPr txBox="1"/>
          <p:nvPr/>
        </p:nvSpPr>
        <p:spPr>
          <a:xfrm>
            <a:off x="908673" y="1378784"/>
            <a:ext cx="10374651" cy="3353097"/>
          </a:xfrm>
          <a:prstGeom prst="rect">
            <a:avLst/>
          </a:prstGeom>
          <a:noFill/>
        </p:spPr>
        <p:txBody>
          <a:bodyPr wrap="square" rtlCol="0">
            <a:spAutoFit/>
          </a:bodyPr>
          <a:lstStyle/>
          <a:p>
            <a:pPr indent="457200">
              <a:lnSpc>
                <a:spcPct val="150000"/>
              </a:lnSpc>
            </a:pPr>
            <a:r>
              <a:rPr lang="zh-CN" altLang="en-US" sz="2400" dirty="0"/>
              <a:t>通过在大量的领域数据（如基因组和蛋白质组）上进行专门训练，大语言模型能够实现对生物功能、疾病机制和药物发现的分析和预测，还可以辅助完成蛋白质结构的预测。在临床保健支持层面，经过预训练或医疗语料库微调的大语言模型可用于医疗记录，用来识别模式、进行诊断，并提供个性化的治疗建议。此外，大语言模型可以用多模态学习方式协助医学图像分析，例如确定</a:t>
            </a:r>
            <a:r>
              <a:rPr lang="en-US" altLang="zh-CN" sz="2400" dirty="0"/>
              <a:t>X</a:t>
            </a:r>
            <a:r>
              <a:rPr lang="zh-CN" altLang="en-US" sz="2400" dirty="0"/>
              <a:t>射线或</a:t>
            </a:r>
            <a:r>
              <a:rPr lang="en-US" altLang="zh-CN" sz="2400" dirty="0"/>
              <a:t>MRI</a:t>
            </a:r>
            <a:r>
              <a:rPr lang="zh-CN" altLang="en-US" sz="2400" dirty="0"/>
              <a:t>扫描中的特定特征。</a:t>
            </a:r>
            <a:endParaRPr lang="en-US" altLang="zh-CN" sz="2400" dirty="0"/>
          </a:p>
        </p:txBody>
      </p:sp>
      <p:sp>
        <p:nvSpPr>
          <p:cNvPr id="2" name="文本框 1"/>
          <p:cNvSpPr txBox="1"/>
          <p:nvPr/>
        </p:nvSpPr>
        <p:spPr>
          <a:xfrm>
            <a:off x="908673" y="4731881"/>
            <a:ext cx="10374651" cy="1143070"/>
          </a:xfrm>
          <a:prstGeom prst="rect">
            <a:avLst/>
          </a:prstGeom>
          <a:noFill/>
        </p:spPr>
        <p:txBody>
          <a:bodyPr wrap="square" rtlCol="0">
            <a:spAutoFit/>
          </a:bodyPr>
          <a:lstStyle/>
          <a:p>
            <a:pPr indent="457200">
              <a:lnSpc>
                <a:spcPct val="150000"/>
              </a:lnSpc>
            </a:pPr>
            <a:r>
              <a:rPr lang="zh-CN" altLang="en-US" sz="2400" dirty="0"/>
              <a:t>主要的生物医疗领域大模型有：</a:t>
            </a:r>
            <a:r>
              <a:rPr lang="en-US" altLang="zh-CN" sz="2400" dirty="0" err="1"/>
              <a:t>MoLFormer</a:t>
            </a:r>
            <a:r>
              <a:rPr lang="zh-CN" altLang="en-US" sz="2400" dirty="0"/>
              <a:t>、</a:t>
            </a:r>
            <a:r>
              <a:rPr lang="en-US" altLang="zh-CN" sz="2400" dirty="0"/>
              <a:t>Nucleotide Transformer</a:t>
            </a:r>
            <a:r>
              <a:rPr lang="zh-CN" altLang="en-US" sz="2400" dirty="0"/>
              <a:t>、</a:t>
            </a:r>
            <a:r>
              <a:rPr lang="en-US" altLang="zh-CN" sz="2400" dirty="0" err="1"/>
              <a:t>BioGPT</a:t>
            </a:r>
            <a:r>
              <a:rPr lang="zh-CN" altLang="en-US" sz="2400" dirty="0"/>
              <a:t>等。</a:t>
            </a:r>
            <a:endParaRPr lang="en-US" altLang="zh-CN"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6"/>
            <a:ext cx="1696298" cy="535531"/>
          </a:xfrm>
        </p:spPr>
        <p:txBody>
          <a:bodyPr/>
          <a:lstStyle/>
          <a:p>
            <a:r>
              <a:rPr lang="en-US" altLang="zh-CN" dirty="0" err="1"/>
              <a:t>BioGPT</a:t>
            </a:r>
            <a:endParaRPr lang="zh-CN" altLang="en-US" dirty="0"/>
          </a:p>
        </p:txBody>
      </p:sp>
      <p:sp>
        <p:nvSpPr>
          <p:cNvPr id="6" name="文本框 5"/>
          <p:cNvSpPr txBox="1"/>
          <p:nvPr/>
        </p:nvSpPr>
        <p:spPr>
          <a:xfrm>
            <a:off x="908674" y="1290803"/>
            <a:ext cx="10374651" cy="4461093"/>
          </a:xfrm>
          <a:prstGeom prst="rect">
            <a:avLst/>
          </a:prstGeom>
          <a:noFill/>
        </p:spPr>
        <p:txBody>
          <a:bodyPr wrap="square" rtlCol="0">
            <a:spAutoFit/>
          </a:bodyPr>
          <a:lstStyle/>
          <a:p>
            <a:pPr indent="457200">
              <a:lnSpc>
                <a:spcPct val="150000"/>
              </a:lnSpc>
            </a:pPr>
            <a:r>
              <a:rPr lang="en-US" altLang="zh-CN" sz="2400" dirty="0" err="1"/>
              <a:t>BioGPT</a:t>
            </a:r>
            <a:r>
              <a:rPr lang="zh-CN" altLang="en-US" sz="2400" dirty="0"/>
              <a:t>是一个生成性预训练</a:t>
            </a:r>
            <a:r>
              <a:rPr lang="en-US" altLang="zh-CN" sz="2400" dirty="0"/>
              <a:t>Transformer</a:t>
            </a:r>
            <a:r>
              <a:rPr lang="zh-CN" altLang="en-US" sz="2400" dirty="0"/>
              <a:t>语言模型，用于生物医学文本生成和挖掘。</a:t>
            </a:r>
            <a:r>
              <a:rPr lang="en-US" altLang="zh-CN" sz="2400" dirty="0" err="1"/>
              <a:t>BioGPT</a:t>
            </a:r>
            <a:r>
              <a:rPr lang="zh-CN" altLang="en-US" sz="2400" dirty="0"/>
              <a:t>在</a:t>
            </a:r>
            <a:r>
              <a:rPr lang="en-US" altLang="zh-CN" sz="2400" dirty="0"/>
              <a:t>15M PubMed</a:t>
            </a:r>
            <a:r>
              <a:rPr lang="zh-CN" altLang="en-US" sz="2400" dirty="0"/>
              <a:t>摘要上进行预训练，在大多数生物医学自然语言处理任务上取得了令人印象深刻的性能结果，包括文档分类、关系提取、问题回答等。</a:t>
            </a:r>
            <a:endParaRPr lang="en-US" altLang="zh-CN" sz="2400" dirty="0"/>
          </a:p>
          <a:p>
            <a:pPr indent="457200">
              <a:lnSpc>
                <a:spcPct val="150000"/>
              </a:lnSpc>
            </a:pPr>
            <a:r>
              <a:rPr lang="en-US" altLang="zh-CN" sz="2400" dirty="0" err="1"/>
              <a:t>BioGPT</a:t>
            </a:r>
            <a:r>
              <a:rPr lang="zh-CN" altLang="en-US" sz="2400" dirty="0"/>
              <a:t>考虑了生物医学文本的特点，针对下游任务精心设计了提示和目标序列格式，使其能够生成流畅、专业的生物医学文本描述。此外，</a:t>
            </a:r>
            <a:r>
              <a:rPr lang="en-US" altLang="zh-CN" sz="2400" dirty="0" err="1"/>
              <a:t>BioGPT</a:t>
            </a:r>
            <a:r>
              <a:rPr lang="zh-CN" altLang="en-US" sz="2400" dirty="0"/>
              <a:t>还支持使用软提示（</a:t>
            </a:r>
            <a:r>
              <a:rPr lang="en-US" altLang="zh-CN" sz="2400" dirty="0"/>
              <a:t>soft prompts</a:t>
            </a:r>
            <a:r>
              <a:rPr lang="zh-CN" altLang="en-US" sz="2400" dirty="0"/>
              <a:t>），通过在文本前附加虚拟</a:t>
            </a:r>
            <a:r>
              <a:rPr lang="en-US" altLang="zh-CN" sz="2400" dirty="0"/>
              <a:t>token</a:t>
            </a:r>
            <a:r>
              <a:rPr lang="zh-CN" altLang="en-US" sz="2400" dirty="0"/>
              <a:t>来引导模型完成特定任务。</a:t>
            </a:r>
            <a:endParaRPr lang="en-US" altLang="zh-CN"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6"/>
            <a:ext cx="1696298" cy="535531"/>
          </a:xfrm>
        </p:spPr>
        <p:txBody>
          <a:bodyPr/>
          <a:lstStyle/>
          <a:p>
            <a:r>
              <a:rPr lang="en-US" altLang="zh-CN" dirty="0" err="1"/>
              <a:t>BioGPT</a:t>
            </a:r>
            <a:endParaRPr lang="zh-CN" altLang="en-US" dirty="0"/>
          </a:p>
        </p:txBody>
      </p:sp>
      <p:sp>
        <p:nvSpPr>
          <p:cNvPr id="6" name="文本框 5"/>
          <p:cNvSpPr txBox="1"/>
          <p:nvPr/>
        </p:nvSpPr>
        <p:spPr>
          <a:xfrm>
            <a:off x="1140760" y="1389094"/>
            <a:ext cx="9910480" cy="3999428"/>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800" dirty="0"/>
              <a:t>数据集</a:t>
            </a:r>
            <a:endParaRPr lang="en-US" altLang="zh-CN" sz="2800" dirty="0"/>
          </a:p>
          <a:p>
            <a:pPr marL="539750" indent="-342900">
              <a:lnSpc>
                <a:spcPct val="150000"/>
              </a:lnSpc>
              <a:buFont typeface="Arial" panose="020B0604020202020204" pitchFamily="34" charset="0"/>
              <a:buChar char="•"/>
            </a:pPr>
            <a:r>
              <a:rPr lang="zh-CN" altLang="en-US" sz="2400" dirty="0"/>
              <a:t>自建数据集：</a:t>
            </a:r>
            <a:r>
              <a:rPr lang="en-US" altLang="zh-CN" sz="2400" dirty="0" err="1"/>
              <a:t>BioGPT</a:t>
            </a:r>
            <a:r>
              <a:rPr lang="zh-CN" altLang="en-US" sz="2400" dirty="0"/>
              <a:t>使用</a:t>
            </a:r>
            <a:r>
              <a:rPr lang="en-US" altLang="zh-CN" sz="2400" dirty="0" err="1"/>
              <a:t>wget</a:t>
            </a:r>
            <a:r>
              <a:rPr lang="zh-CN" altLang="en-US" sz="2400" dirty="0"/>
              <a:t>工具收集了</a:t>
            </a:r>
            <a:r>
              <a:rPr lang="en-US" altLang="zh-CN" sz="2400" dirty="0"/>
              <a:t>2021</a:t>
            </a:r>
            <a:r>
              <a:rPr lang="zh-CN" altLang="en-US" sz="2400" dirty="0"/>
              <a:t>年之前的所有</a:t>
            </a:r>
            <a:r>
              <a:rPr lang="en-US" altLang="zh-CN" sz="2400" dirty="0"/>
              <a:t>PubMed</a:t>
            </a:r>
            <a:r>
              <a:rPr lang="zh-CN" altLang="en-US" sz="2400" dirty="0"/>
              <a:t>项目，并过滤了所有只有标题而没有摘要的空项目，得到</a:t>
            </a:r>
            <a:r>
              <a:rPr lang="en-US" altLang="zh-CN" sz="2400" dirty="0"/>
              <a:t>1500</a:t>
            </a:r>
            <a:r>
              <a:rPr lang="zh-CN" altLang="en-US" sz="2400" dirty="0"/>
              <a:t>万个条目（每个条目都有标题和摘要）作为预训练数据集。</a:t>
            </a:r>
            <a:endParaRPr lang="en-US" altLang="zh-CN" sz="2400" dirty="0"/>
          </a:p>
          <a:p>
            <a:pPr marL="539750" indent="-342900">
              <a:lnSpc>
                <a:spcPct val="150000"/>
              </a:lnSpc>
              <a:buFont typeface="Arial" panose="020B0604020202020204" pitchFamily="34" charset="0"/>
              <a:buChar char="•"/>
            </a:pPr>
            <a:r>
              <a:rPr lang="zh-CN" altLang="en-US" sz="2400" dirty="0"/>
              <a:t>其他实验数据集：</a:t>
            </a:r>
            <a:r>
              <a:rPr lang="en-US" altLang="zh-CN" sz="2400" dirty="0"/>
              <a:t>BC5CDR</a:t>
            </a:r>
            <a:r>
              <a:rPr lang="zh-CN" altLang="en-US" sz="2400" dirty="0"/>
              <a:t>、</a:t>
            </a:r>
            <a:r>
              <a:rPr lang="en-US" altLang="zh-CN" sz="2400" dirty="0"/>
              <a:t>KD-DTI</a:t>
            </a:r>
            <a:r>
              <a:rPr lang="zh-CN" altLang="en-US" sz="2400" dirty="0"/>
              <a:t>、</a:t>
            </a:r>
            <a:r>
              <a:rPr lang="en-US" altLang="zh-CN" sz="2400" dirty="0"/>
              <a:t>DDI</a:t>
            </a:r>
            <a:r>
              <a:rPr lang="zh-CN" altLang="en-US" sz="2400" dirty="0"/>
              <a:t>、</a:t>
            </a:r>
            <a:r>
              <a:rPr lang="en-US" altLang="zh-CN" sz="2400" dirty="0" err="1"/>
              <a:t>PubMedQA</a:t>
            </a:r>
            <a:r>
              <a:rPr lang="zh-CN" altLang="en-US" sz="2400" dirty="0"/>
              <a:t>、</a:t>
            </a:r>
            <a:r>
              <a:rPr lang="en-US" altLang="zh-CN" sz="2400" dirty="0"/>
              <a:t>HOC</a:t>
            </a:r>
            <a:r>
              <a:rPr lang="zh-CN" altLang="en-US" sz="2400" dirty="0"/>
              <a:t>。</a:t>
            </a:r>
            <a:endParaRPr lang="en-US" altLang="zh-CN" sz="2400" dirty="0"/>
          </a:p>
          <a:p>
            <a:pPr marL="539750" indent="-342900">
              <a:lnSpc>
                <a:spcPct val="150000"/>
              </a:lnSpc>
              <a:buFont typeface="Arial" panose="020B0604020202020204" pitchFamily="34" charset="0"/>
              <a:buChar char="•"/>
            </a:pPr>
            <a:r>
              <a:rPr lang="zh-CN" altLang="en-US" sz="2400" dirty="0"/>
              <a:t>单词表：</a:t>
            </a:r>
            <a:r>
              <a:rPr lang="en-US" altLang="zh-CN" sz="2400" dirty="0" err="1"/>
              <a:t>BioGPT</a:t>
            </a:r>
            <a:r>
              <a:rPr lang="zh-CN" altLang="en-US" sz="2400" dirty="0"/>
              <a:t>使用字节对编码（</a:t>
            </a:r>
            <a:r>
              <a:rPr lang="en-US" altLang="zh-CN" sz="2400" dirty="0"/>
              <a:t>BPE</a:t>
            </a:r>
            <a:r>
              <a:rPr lang="zh-CN" altLang="en-US" sz="2400" dirty="0"/>
              <a:t>）将上述收集的域内语料库分割成词块，形成单词表，最终得到的单词表量为</a:t>
            </a:r>
            <a:r>
              <a:rPr lang="en-US" altLang="zh-CN" sz="2400" dirty="0"/>
              <a:t>42384</a:t>
            </a:r>
            <a:r>
              <a:rPr lang="zh-CN" altLang="en-US" sz="2400" dirty="0"/>
              <a:t>。</a:t>
            </a:r>
            <a:endParaRPr lang="en-US" altLang="zh-CN"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6"/>
            <a:ext cx="1696298" cy="535531"/>
          </a:xfrm>
        </p:spPr>
        <p:txBody>
          <a:bodyPr/>
          <a:lstStyle/>
          <a:p>
            <a:r>
              <a:rPr lang="en-US" altLang="zh-CN" dirty="0" err="1"/>
              <a:t>BioGPT</a:t>
            </a:r>
            <a:endParaRPr lang="zh-CN" altLang="en-US" dirty="0"/>
          </a:p>
        </p:txBody>
      </p:sp>
      <p:sp>
        <p:nvSpPr>
          <p:cNvPr id="6" name="文本框 5"/>
          <p:cNvSpPr txBox="1"/>
          <p:nvPr/>
        </p:nvSpPr>
        <p:spPr>
          <a:xfrm>
            <a:off x="1140760" y="1706285"/>
            <a:ext cx="9910480" cy="3445430"/>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800" dirty="0"/>
              <a:t>训练流程</a:t>
            </a:r>
            <a:endParaRPr lang="zh-CN" altLang="en-US" sz="2800" dirty="0"/>
          </a:p>
          <a:p>
            <a:pPr marL="539750" indent="-342900">
              <a:lnSpc>
                <a:spcPct val="150000"/>
              </a:lnSpc>
              <a:buFont typeface="Arial" panose="020B0604020202020204" pitchFamily="34" charset="0"/>
              <a:buChar char="•"/>
            </a:pPr>
            <a:r>
              <a:rPr lang="zh-CN" altLang="en-US" sz="2400" dirty="0"/>
              <a:t>预训练：在</a:t>
            </a:r>
            <a:r>
              <a:rPr lang="en-US" altLang="zh-CN" sz="2400" dirty="0"/>
              <a:t>8</a:t>
            </a:r>
            <a:r>
              <a:rPr lang="zh-CN" altLang="en-US" sz="2400" dirty="0"/>
              <a:t>个</a:t>
            </a:r>
            <a:r>
              <a:rPr lang="en-US" altLang="zh-CN" sz="2400" dirty="0"/>
              <a:t>NVIDIA V100 GPU</a:t>
            </a:r>
            <a:r>
              <a:rPr lang="zh-CN" altLang="en-US" sz="2400" dirty="0"/>
              <a:t>上进行预，使用</a:t>
            </a:r>
            <a:r>
              <a:rPr lang="en-US" altLang="zh-CN" sz="2400" dirty="0"/>
              <a:t>Adam</a:t>
            </a:r>
            <a:r>
              <a:rPr lang="zh-CN" altLang="en-US" sz="2400" dirty="0"/>
              <a:t>作为优化器，学习率在达到峰值后遵循平方根反比衰减时间表。</a:t>
            </a:r>
            <a:endParaRPr lang="en-US" altLang="zh-CN" sz="2400" dirty="0"/>
          </a:p>
          <a:p>
            <a:pPr marL="539750" indent="-342900">
              <a:lnSpc>
                <a:spcPct val="150000"/>
              </a:lnSpc>
              <a:buFont typeface="Arial" panose="020B0604020202020204" pitchFamily="34" charset="0"/>
              <a:buChar char="•"/>
            </a:pPr>
            <a:r>
              <a:rPr lang="zh-CN" altLang="en-US" sz="2400" dirty="0"/>
              <a:t>微调：在单个</a:t>
            </a:r>
            <a:r>
              <a:rPr lang="en-US" altLang="zh-CN" sz="2400" dirty="0"/>
              <a:t>NVIDIA V100 GPU</a:t>
            </a:r>
            <a:r>
              <a:rPr lang="zh-CN" altLang="en-US" sz="2400" dirty="0"/>
              <a:t>上进行。</a:t>
            </a:r>
            <a:endParaRPr lang="en-US" altLang="zh-CN" sz="2400" dirty="0"/>
          </a:p>
          <a:p>
            <a:pPr marL="539750" indent="-342900">
              <a:lnSpc>
                <a:spcPct val="150000"/>
              </a:lnSpc>
              <a:buFont typeface="Arial" panose="020B0604020202020204" pitchFamily="34" charset="0"/>
              <a:buChar char="•"/>
            </a:pPr>
            <a:r>
              <a:rPr lang="zh-CN" altLang="en-US" sz="2400" dirty="0"/>
              <a:t>实验：</a:t>
            </a:r>
            <a:r>
              <a:rPr lang="en-US" altLang="zh-CN" sz="2400" dirty="0"/>
              <a:t>1</a:t>
            </a:r>
            <a:r>
              <a:rPr lang="zh-CN" altLang="en-US" sz="2400" dirty="0"/>
              <a:t>）在</a:t>
            </a:r>
            <a:r>
              <a:rPr lang="en-US" altLang="zh-CN" sz="2400" dirty="0"/>
              <a:t>BC5CDR</a:t>
            </a:r>
            <a:r>
              <a:rPr lang="zh-CN" altLang="en-US" sz="2400" dirty="0"/>
              <a:t>、</a:t>
            </a:r>
            <a:r>
              <a:rPr lang="en-US" altLang="zh-CN" sz="2400" dirty="0"/>
              <a:t>KD-DTI</a:t>
            </a:r>
            <a:r>
              <a:rPr lang="zh-CN" altLang="en-US" sz="2400" dirty="0"/>
              <a:t>、</a:t>
            </a:r>
            <a:r>
              <a:rPr lang="en-US" altLang="zh-CN" sz="2400" dirty="0"/>
              <a:t>DDI</a:t>
            </a:r>
            <a:r>
              <a:rPr lang="zh-CN" altLang="en-US" sz="2400" dirty="0"/>
              <a:t>三个数据集上进行端到端关系抽取；</a:t>
            </a:r>
            <a:r>
              <a:rPr lang="en-US" altLang="zh-CN" sz="2400" dirty="0"/>
              <a:t>2</a:t>
            </a:r>
            <a:r>
              <a:rPr lang="zh-CN" altLang="en-US" sz="2400" dirty="0"/>
              <a:t>）</a:t>
            </a:r>
            <a:r>
              <a:rPr lang="en-US" altLang="zh-CN" sz="2400" dirty="0" err="1"/>
              <a:t>PubMedQA</a:t>
            </a:r>
            <a:r>
              <a:rPr lang="zh-CN" altLang="en-US" sz="2400" dirty="0"/>
              <a:t>问答；</a:t>
            </a:r>
            <a:r>
              <a:rPr lang="en-US" altLang="zh-CN" sz="2400" dirty="0"/>
              <a:t>3</a:t>
            </a:r>
            <a:r>
              <a:rPr lang="zh-CN" altLang="en-US" sz="2400" dirty="0"/>
              <a:t>）</a:t>
            </a:r>
            <a:r>
              <a:rPr lang="en-US" altLang="zh-CN" sz="2400" dirty="0"/>
              <a:t>HOC</a:t>
            </a:r>
            <a:r>
              <a:rPr lang="zh-CN" altLang="en-US" sz="2400" dirty="0"/>
              <a:t>的文档分类；</a:t>
            </a:r>
            <a:r>
              <a:rPr lang="en-US" altLang="zh-CN" sz="2400" dirty="0"/>
              <a:t>4</a:t>
            </a:r>
            <a:r>
              <a:rPr lang="zh-CN" altLang="en-US" sz="2400" dirty="0"/>
              <a:t>）自建数据集的文本生成。</a:t>
            </a:r>
            <a:endParaRPr lang="en-US" altLang="zh-CN"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40144"/>
            <a:ext cx="3027680" cy="534035"/>
          </a:xfrm>
        </p:spPr>
        <p:txBody>
          <a:bodyPr/>
          <a:lstStyle/>
          <a:p>
            <a:pPr algn="l"/>
            <a:r>
              <a:rPr dirty="0"/>
              <a:t>金融领域大模型</a:t>
            </a:r>
            <a:endParaRPr dirty="0"/>
          </a:p>
        </p:txBody>
      </p:sp>
      <p:sp>
        <p:nvSpPr>
          <p:cNvPr id="6" name="文本框 5"/>
          <p:cNvSpPr txBox="1"/>
          <p:nvPr/>
        </p:nvSpPr>
        <p:spPr>
          <a:xfrm>
            <a:off x="410210" y="1235710"/>
            <a:ext cx="10761980" cy="5077460"/>
          </a:xfrm>
          <a:prstGeom prst="rect">
            <a:avLst/>
          </a:prstGeom>
          <a:noFill/>
        </p:spPr>
        <p:txBody>
          <a:bodyPr wrap="square" rtlCol="0">
            <a:spAutoFit/>
          </a:bodyPr>
          <a:lstStyle/>
          <a:p>
            <a:pPr marL="196850" indent="0">
              <a:lnSpc>
                <a:spcPct val="150000"/>
              </a:lnSpc>
              <a:buFont typeface="Arial" panose="020B0604020202020204" pitchFamily="34" charset="0"/>
              <a:buNone/>
            </a:pPr>
            <a:r>
              <a:rPr lang="en-US" altLang="zh-CN" sz="2400" dirty="0"/>
              <a:t>金融领域大模型，是专门为金融行业打造的大语言模型，能够处理金融数据的实时性、多样性和复杂性。这些模型通过大量金融数据的训练，支持金融行业的自然语言处理任务</a:t>
            </a:r>
            <a:r>
              <a:rPr lang="zh-CN" altLang="en-US" sz="2400" dirty="0"/>
              <a:t>。</a:t>
            </a:r>
            <a:endParaRPr lang="en-US" altLang="zh-CN" sz="2400" dirty="0"/>
          </a:p>
          <a:p>
            <a:pPr marL="196850" indent="0">
              <a:lnSpc>
                <a:spcPct val="150000"/>
              </a:lnSpc>
              <a:buFont typeface="Arial" panose="020B0604020202020204" pitchFamily="34" charset="0"/>
              <a:buNone/>
            </a:pPr>
            <a:r>
              <a:rPr lang="en-US" altLang="zh-CN" sz="2400" dirty="0"/>
              <a:t>大模型在金融领域的应用前景广阔，可以用于智能投顾、量化交易、风险管理、破产预测、金融教育培训等方面。例如，FinGPT是一个开源的大语言模型框架，专门用于金融领域，它采用以数据为中心的方法，为研究人员提供了可访问和资源来开发自己的金融大语言模型（FinLLMs）。FinGPT能够处理财经新闻、公司申报/公告、金融相关的社交媒体讨论和趋势走向数据等，帮助人们做出有利的金融决策。</a:t>
            </a:r>
            <a:endParaRPr lang="en-US" altLang="zh-CN"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40144"/>
            <a:ext cx="3293745" cy="534035"/>
          </a:xfrm>
        </p:spPr>
        <p:txBody>
          <a:bodyPr/>
          <a:lstStyle/>
          <a:p>
            <a:pPr algn="l"/>
            <a:r>
              <a:rPr dirty="0"/>
              <a:t>BloombergGPT</a:t>
            </a:r>
            <a:endParaRPr dirty="0"/>
          </a:p>
        </p:txBody>
      </p:sp>
      <p:sp>
        <p:nvSpPr>
          <p:cNvPr id="6" name="文本框 5"/>
          <p:cNvSpPr txBox="1"/>
          <p:nvPr/>
        </p:nvSpPr>
        <p:spPr>
          <a:xfrm>
            <a:off x="502920" y="1829435"/>
            <a:ext cx="10761980" cy="2861310"/>
          </a:xfrm>
          <a:prstGeom prst="rect">
            <a:avLst/>
          </a:prstGeom>
          <a:noFill/>
        </p:spPr>
        <p:txBody>
          <a:bodyPr wrap="square" rtlCol="0">
            <a:spAutoFit/>
          </a:bodyPr>
          <a:lstStyle/>
          <a:p>
            <a:pPr marL="196850" indent="0">
              <a:lnSpc>
                <a:spcPct val="150000"/>
              </a:lnSpc>
              <a:buFont typeface="Arial" panose="020B0604020202020204" pitchFamily="34" charset="0"/>
              <a:buNone/>
            </a:pPr>
            <a:r>
              <a:rPr lang="en-US" altLang="zh-CN" sz="2400" dirty="0"/>
              <a:t>BloombergGPT是一个专注于金融领域的大语言模型，旨在提高在金融市场分析、财经新闻解读、投资策略建议等方面的准确性和专业性。通过领域化训练，BloombergGPT能够更深入地理解金融术语、市场趋势和复杂交易策略，为金融机构和投资者提供更加精准的信息支持。</a:t>
            </a:r>
            <a:endParaRPr lang="en-US" altLang="zh-CN" sz="2400" dirty="0"/>
          </a:p>
          <a:p>
            <a:pPr marL="196850" indent="0">
              <a:lnSpc>
                <a:spcPct val="150000"/>
              </a:lnSpc>
              <a:buFont typeface="Arial" panose="020B0604020202020204" pitchFamily="34" charset="0"/>
              <a:buNone/>
            </a:pPr>
            <a:endParaRPr lang="en-US" altLang="zh-CN"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40144"/>
            <a:ext cx="3293745" cy="534035"/>
          </a:xfrm>
        </p:spPr>
        <p:txBody>
          <a:bodyPr/>
          <a:lstStyle/>
          <a:p>
            <a:pPr algn="l"/>
            <a:r>
              <a:rPr dirty="0">
                <a:sym typeface="+mn-ea"/>
              </a:rPr>
              <a:t>BloombergGPT</a:t>
            </a:r>
            <a:endParaRPr lang="zh-CN" altLang="en-US" dirty="0"/>
          </a:p>
        </p:txBody>
      </p:sp>
      <p:sp>
        <p:nvSpPr>
          <p:cNvPr id="6" name="文本框 5"/>
          <p:cNvSpPr txBox="1"/>
          <p:nvPr/>
        </p:nvSpPr>
        <p:spPr>
          <a:xfrm>
            <a:off x="1141395" y="1053891"/>
            <a:ext cx="9910480" cy="4892675"/>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800" dirty="0"/>
              <a:t>主要训练数据来源</a:t>
            </a:r>
            <a:endParaRPr lang="zh-CN" altLang="en-US" sz="2800" dirty="0"/>
          </a:p>
          <a:p>
            <a:pPr marL="539750" indent="-342900">
              <a:lnSpc>
                <a:spcPct val="150000"/>
              </a:lnSpc>
              <a:buFont typeface="Arial" panose="020B0604020202020204" pitchFamily="34" charset="0"/>
              <a:buChar char="•"/>
            </a:pPr>
            <a:r>
              <a:rPr dirty="0"/>
              <a:t>金融新闻与报告：包括来自彭博社（Bloomberg）、路透社（Reuters）等知名财经新闻机构的新闻报道、市场分析报告、经济数据等。这些数据涵盖了全球各大金融市场的最新动态和深度分析，为模型提供了丰富的金融知识背景。</a:t>
            </a:r>
            <a:endParaRPr dirty="0"/>
          </a:p>
          <a:p>
            <a:pPr marL="539750" indent="-342900">
              <a:lnSpc>
                <a:spcPct val="150000"/>
              </a:lnSpc>
              <a:buFont typeface="Arial" panose="020B0604020202020204" pitchFamily="34" charset="0"/>
              <a:buChar char="•"/>
            </a:pPr>
            <a:r>
              <a:rPr dirty="0"/>
              <a:t>历史交易数据：包括股票、债券、外汇、商品等金融产品的历史交易记录、价格走势、成交量等信息。这些数据有助于模型学习市场波动规律、交易模式以及价格预测等技能。</a:t>
            </a:r>
            <a:endParaRPr dirty="0"/>
          </a:p>
          <a:p>
            <a:pPr marL="539750" indent="-342900">
              <a:lnSpc>
                <a:spcPct val="150000"/>
              </a:lnSpc>
              <a:buFont typeface="Arial" panose="020B0604020202020204" pitchFamily="34" charset="0"/>
              <a:buChar char="•"/>
            </a:pPr>
            <a:r>
              <a:rPr dirty="0"/>
              <a:t>金融文献与教材：包括金融学领域的学术论文、专业书籍、教材等。这些文献为模型提供了扎实的金融理论基础和前沿研究成果，有助于提升模型在金融领域的专业素养。</a:t>
            </a:r>
            <a:endParaRPr dirty="0"/>
          </a:p>
          <a:p>
            <a:pPr marL="539750" indent="-342900">
              <a:lnSpc>
                <a:spcPct val="150000"/>
              </a:lnSpc>
              <a:buFont typeface="Arial" panose="020B0604020202020204" pitchFamily="34" charset="0"/>
              <a:buChar char="•"/>
            </a:pPr>
            <a:r>
              <a:rPr dirty="0"/>
              <a:t>专业领域数据集：针对金融领域的特定任务（如情感分析、事件提取等），收集并标注了相应的数据集。这些数据集为模型的微调阶段提供了宝贵的训练资源，有助于提升模型在特定任务上的表现。</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9190" y="2274838"/>
            <a:ext cx="8239437" cy="3176905"/>
          </a:xfrm>
          <a:prstGeom prst="rect">
            <a:avLst/>
          </a:prstGeom>
        </p:spPr>
        <p:txBody>
          <a:bodyPr wrap="square">
            <a:spAutoFit/>
          </a:bodyPr>
          <a:lstStyle/>
          <a:p>
            <a:pPr marL="685800" indent="-685800" algn="just">
              <a:lnSpc>
                <a:spcPct val="114000"/>
              </a:lnSpc>
              <a:spcAft>
                <a:spcPts val="0"/>
              </a:spcAft>
              <a:buFont typeface="Wingdings" panose="05000000000000000000" pitchFamily="2" charset="2"/>
              <a:buChar char="u"/>
            </a:pPr>
            <a:r>
              <a:rPr lang="zh-CN" altLang="en-US" sz="4400" b="1" dirty="0">
                <a:gradFill>
                  <a:gsLst>
                    <a:gs pos="0">
                      <a:srgbClr val="008E7D"/>
                    </a:gs>
                    <a:gs pos="53000">
                      <a:srgbClr val="005C51"/>
                    </a:gs>
                  </a:gsLst>
                  <a:lin ang="5400000" scaled="0"/>
                </a:gradFill>
                <a:ea typeface="方正正粗黑简体" panose="02000500000000000000" pitchFamily="2" charset="-122"/>
              </a:rPr>
              <a:t>继续预训练</a:t>
            </a:r>
            <a:endParaRPr lang="en-US" altLang="zh-CN" sz="4400" b="1" dirty="0">
              <a:gradFill>
                <a:gsLst>
                  <a:gs pos="0">
                    <a:srgbClr val="008E7D"/>
                  </a:gs>
                  <a:gs pos="53000">
                    <a:srgbClr val="005C51"/>
                  </a:gs>
                </a:gsLst>
                <a:lin ang="5400000" scaled="0"/>
              </a:gradFill>
              <a:ea typeface="方正正粗黑简体" panose="02000500000000000000" pitchFamily="2" charset="-122"/>
            </a:endParaRPr>
          </a:p>
          <a:p>
            <a:pPr marL="685800" indent="-685800" algn="just">
              <a:lnSpc>
                <a:spcPct val="114000"/>
              </a:lnSpc>
              <a:spcAft>
                <a:spcPts val="0"/>
              </a:spcAft>
              <a:buFont typeface="Wingdings" panose="05000000000000000000" pitchFamily="2" charset="2"/>
              <a:buChar char="u"/>
            </a:pPr>
            <a:r>
              <a:rPr lang="zh-CN" altLang="en-US" sz="4400" b="1" dirty="0">
                <a:gradFill>
                  <a:gsLst>
                    <a:gs pos="0">
                      <a:srgbClr val="008E7D"/>
                    </a:gs>
                    <a:gs pos="53000">
                      <a:srgbClr val="005C51"/>
                    </a:gs>
                  </a:gsLst>
                  <a:lin ang="5400000" scaled="0"/>
                </a:gradFill>
                <a:ea typeface="方正正粗黑简体" panose="02000500000000000000" pitchFamily="2" charset="-122"/>
              </a:rPr>
              <a:t>领域化大语言模型</a:t>
            </a:r>
            <a:endParaRPr lang="en-US" altLang="zh-CN" sz="4400" b="1" dirty="0">
              <a:gradFill>
                <a:gsLst>
                  <a:gs pos="0">
                    <a:srgbClr val="008E7D"/>
                  </a:gs>
                  <a:gs pos="53000">
                    <a:srgbClr val="005C51"/>
                  </a:gs>
                </a:gsLst>
                <a:lin ang="5400000" scaled="0"/>
              </a:gradFill>
              <a:ea typeface="方正正粗黑简体" panose="02000500000000000000" pitchFamily="2" charset="-122"/>
            </a:endParaRPr>
          </a:p>
          <a:p>
            <a:pPr marL="685800" indent="-685800" algn="just">
              <a:lnSpc>
                <a:spcPct val="114000"/>
              </a:lnSpc>
              <a:spcAft>
                <a:spcPts val="0"/>
              </a:spcAft>
              <a:buFont typeface="Wingdings" panose="05000000000000000000" pitchFamily="2" charset="2"/>
              <a:buChar char="u"/>
            </a:pPr>
            <a:r>
              <a:rPr lang="en-US" altLang="zh-CN" sz="4400" b="1" dirty="0">
                <a:gradFill>
                  <a:gsLst>
                    <a:gs pos="0">
                      <a:srgbClr val="008E7D"/>
                    </a:gs>
                    <a:gs pos="53000">
                      <a:srgbClr val="005C51"/>
                    </a:gs>
                  </a:gsLst>
                  <a:lin ang="5400000" scaled="0"/>
                </a:gradFill>
                <a:ea typeface="方正正粗黑简体" panose="02000500000000000000" pitchFamily="2" charset="-122"/>
              </a:rPr>
              <a:t>LLaMA-Factory</a:t>
            </a:r>
            <a:r>
              <a:rPr lang="zh-CN" altLang="en-US" sz="4400" b="1" dirty="0">
                <a:gradFill>
                  <a:gsLst>
                    <a:gs pos="0">
                      <a:srgbClr val="008E7D"/>
                    </a:gs>
                    <a:gs pos="53000">
                      <a:srgbClr val="005C51"/>
                    </a:gs>
                  </a:gsLst>
                  <a:lin ang="5400000" scaled="0"/>
                </a:gradFill>
                <a:ea typeface="方正正粗黑简体" panose="02000500000000000000" pitchFamily="2" charset="-122"/>
              </a:rPr>
              <a:t>项目介绍</a:t>
            </a:r>
            <a:endParaRPr lang="zh-CN" altLang="en-US" sz="4400" b="1" dirty="0">
              <a:gradFill>
                <a:gsLst>
                  <a:gs pos="0">
                    <a:srgbClr val="008E7D"/>
                  </a:gs>
                  <a:gs pos="53000">
                    <a:srgbClr val="005C51"/>
                  </a:gs>
                </a:gsLst>
                <a:lin ang="5400000" scaled="0"/>
              </a:gradFill>
              <a:ea typeface="方正正粗黑简体" panose="02000500000000000000" pitchFamily="2" charset="-122"/>
            </a:endParaRPr>
          </a:p>
          <a:p>
            <a:pPr marL="685800" indent="-685800" algn="just">
              <a:lnSpc>
                <a:spcPct val="114000"/>
              </a:lnSpc>
              <a:spcAft>
                <a:spcPts val="0"/>
              </a:spcAft>
              <a:buFont typeface="Wingdings" panose="05000000000000000000" pitchFamily="2" charset="2"/>
              <a:buChar char="u"/>
            </a:pPr>
            <a:r>
              <a:rPr lang="zh-CN" altLang="en-US" sz="4400" b="1" dirty="0">
                <a:gradFill>
                  <a:gsLst>
                    <a:gs pos="0">
                      <a:srgbClr val="008E7D"/>
                    </a:gs>
                    <a:gs pos="53000">
                      <a:srgbClr val="005C51"/>
                    </a:gs>
                  </a:gsLst>
                  <a:lin ang="5400000" scaled="0"/>
                </a:gradFill>
                <a:ea typeface="方正正粗黑简体" panose="02000500000000000000" pitchFamily="2" charset="-122"/>
              </a:rPr>
              <a:t>荀子大语言模型训练</a:t>
            </a:r>
            <a:r>
              <a:rPr lang="zh-CN" altLang="en-US" sz="4400" b="1" dirty="0">
                <a:gradFill>
                  <a:gsLst>
                    <a:gs pos="0">
                      <a:srgbClr val="008E7D"/>
                    </a:gs>
                    <a:gs pos="53000">
                      <a:srgbClr val="005C51"/>
                    </a:gs>
                  </a:gsLst>
                  <a:lin ang="5400000" scaled="0"/>
                </a:gradFill>
                <a:ea typeface="方正正粗黑简体" panose="02000500000000000000" pitchFamily="2" charset="-122"/>
              </a:rPr>
              <a:t>流程</a:t>
            </a:r>
            <a:endParaRPr lang="zh-CN" altLang="en-US" sz="4400" b="1" dirty="0">
              <a:gradFill>
                <a:gsLst>
                  <a:gs pos="0">
                    <a:srgbClr val="008E7D"/>
                  </a:gs>
                  <a:gs pos="53000">
                    <a:srgbClr val="005C51"/>
                  </a:gs>
                </a:gsLst>
                <a:lin ang="5400000" scaled="0"/>
              </a:gradFill>
              <a:ea typeface="方正正粗黑简体" panose="02000500000000000000"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40144"/>
            <a:ext cx="3293745" cy="534035"/>
          </a:xfrm>
        </p:spPr>
        <p:txBody>
          <a:bodyPr/>
          <a:lstStyle/>
          <a:p>
            <a:pPr algn="l"/>
            <a:r>
              <a:rPr dirty="0">
                <a:sym typeface="+mn-ea"/>
              </a:rPr>
              <a:t>BloombergGPT</a:t>
            </a:r>
            <a:endParaRPr lang="zh-CN" altLang="en-US" dirty="0"/>
          </a:p>
        </p:txBody>
      </p:sp>
      <p:sp>
        <p:nvSpPr>
          <p:cNvPr id="6" name="文本框 5"/>
          <p:cNvSpPr txBox="1"/>
          <p:nvPr/>
        </p:nvSpPr>
        <p:spPr>
          <a:xfrm>
            <a:off x="1141395" y="1053891"/>
            <a:ext cx="9910480" cy="4892675"/>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800" dirty="0"/>
              <a:t>训练流程</a:t>
            </a:r>
            <a:endParaRPr lang="zh-CN" altLang="en-US" sz="2800" dirty="0"/>
          </a:p>
          <a:p>
            <a:pPr marL="539750" indent="-342900">
              <a:lnSpc>
                <a:spcPct val="150000"/>
              </a:lnSpc>
              <a:buFont typeface="Arial" panose="020B0604020202020204" pitchFamily="34" charset="0"/>
              <a:buChar char="•"/>
            </a:pPr>
            <a:r>
              <a:rPr dirty="0"/>
              <a:t>数据预处理：对收集到的金融数据进行清洗、去噪、标注等预处理工作，确保数据的质量和一致性。同时，根据需要对数据进行分词、构建词汇表等处理，以便于后续的训练过程。</a:t>
            </a:r>
            <a:endParaRPr dirty="0"/>
          </a:p>
          <a:p>
            <a:pPr marL="539750" indent="-342900">
              <a:lnSpc>
                <a:spcPct val="150000"/>
              </a:lnSpc>
              <a:buFont typeface="Arial" panose="020B0604020202020204" pitchFamily="34" charset="0"/>
              <a:buChar char="•"/>
            </a:pPr>
            <a:r>
              <a:rPr dirty="0"/>
              <a:t>预训练阶段：采用大规模的无监督学习方法，在通用的文本语料库上进行预训练。这一阶段的目标是使模型具备基本的语言理解和生成能力。随后，在预处理后的金融数据上进行领域化预训练，使模型逐渐适应金融领域的语言特点和知识结构。</a:t>
            </a:r>
            <a:endParaRPr dirty="0"/>
          </a:p>
          <a:p>
            <a:pPr marL="539750" indent="-342900">
              <a:lnSpc>
                <a:spcPct val="150000"/>
              </a:lnSpc>
              <a:buFont typeface="Arial" panose="020B0604020202020204" pitchFamily="34" charset="0"/>
              <a:buChar char="•"/>
            </a:pPr>
            <a:r>
              <a:rPr dirty="0"/>
              <a:t>微调阶段：根据具体的金融任务需求（如金融市场预测、财经新闻分类等），在相应的专业领域数据集上对模型进行微调。通过调整模型的参数和结构，使模型在特定任务上达到最优性能。</a:t>
            </a:r>
            <a:endParaRPr dirty="0"/>
          </a:p>
          <a:p>
            <a:pPr marL="539750" indent="-342900">
              <a:lnSpc>
                <a:spcPct val="150000"/>
              </a:lnSpc>
              <a:buFont typeface="Arial" panose="020B0604020202020204" pitchFamily="34" charset="0"/>
              <a:buChar char="•"/>
            </a:pPr>
            <a:r>
              <a:rPr dirty="0"/>
              <a:t>评估与优化：使用独立的测试数据集对模型进行评估，以验证其在实际应用中的表现。根据评估结果对模型进行进一步的优化和调整，以提升其准确性和稳定性。</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9950" y="3018790"/>
            <a:ext cx="7207250" cy="664210"/>
          </a:xfrm>
        </p:spPr>
        <p:txBody>
          <a:bodyPr wrap="square"/>
          <a:lstStyle/>
          <a:p>
            <a:r>
              <a:rPr lang="en-US" altLang="zh-CN" dirty="0"/>
              <a:t>LLaMA-Factory</a:t>
            </a:r>
            <a:r>
              <a:rPr dirty="0"/>
              <a:t>项目</a:t>
            </a:r>
            <a:r>
              <a:rPr dirty="0"/>
              <a:t>介绍</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40144"/>
            <a:ext cx="3277235" cy="534035"/>
          </a:xfrm>
        </p:spPr>
        <p:txBody>
          <a:bodyPr/>
          <a:lstStyle/>
          <a:p>
            <a:r>
              <a:rPr lang="en-US" altLang="zh-CN"/>
              <a:t>LLaMA-Fac</a:t>
            </a:r>
            <a:r>
              <a:rPr lang="en-US" altLang="zh-CN"/>
              <a:t>tory</a:t>
            </a:r>
            <a:endParaRPr lang="en-US" altLang="zh-CN"/>
          </a:p>
        </p:txBody>
      </p:sp>
      <p:pic>
        <p:nvPicPr>
          <p:cNvPr id="2" name="图片 1"/>
          <p:cNvPicPr>
            <a:picLocks noChangeAspect="1"/>
          </p:cNvPicPr>
          <p:nvPr/>
        </p:nvPicPr>
        <p:blipFill>
          <a:blip r:embed="rId1"/>
          <a:stretch>
            <a:fillRect/>
          </a:stretch>
        </p:blipFill>
        <p:spPr>
          <a:xfrm>
            <a:off x="6003290" y="2213610"/>
            <a:ext cx="5742305" cy="3276600"/>
          </a:xfrm>
          <a:prstGeom prst="rect">
            <a:avLst/>
          </a:prstGeom>
        </p:spPr>
      </p:pic>
      <p:pic>
        <p:nvPicPr>
          <p:cNvPr id="4" name="图片 3"/>
          <p:cNvPicPr>
            <a:picLocks noChangeAspect="1"/>
          </p:cNvPicPr>
          <p:nvPr/>
        </p:nvPicPr>
        <p:blipFill>
          <a:blip r:embed="rId2"/>
          <a:stretch>
            <a:fillRect/>
          </a:stretch>
        </p:blipFill>
        <p:spPr>
          <a:xfrm>
            <a:off x="348615" y="798830"/>
            <a:ext cx="5460365" cy="57200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40144"/>
            <a:ext cx="1808480" cy="534035"/>
          </a:xfrm>
        </p:spPr>
        <p:txBody>
          <a:bodyPr/>
          <a:lstStyle/>
          <a:p>
            <a:r>
              <a:rPr lang="zh-CN" altLang="en-US" dirty="0"/>
              <a:t>项目</a:t>
            </a:r>
            <a:r>
              <a:rPr lang="zh-CN" altLang="en-US" dirty="0"/>
              <a:t>框架</a:t>
            </a:r>
            <a:endParaRPr lang="zh-CN" altLang="en-US" dirty="0"/>
          </a:p>
        </p:txBody>
      </p:sp>
      <p:pic>
        <p:nvPicPr>
          <p:cNvPr id="5" name="图片 4"/>
          <p:cNvPicPr>
            <a:picLocks noChangeAspect="1"/>
          </p:cNvPicPr>
          <p:nvPr/>
        </p:nvPicPr>
        <p:blipFill>
          <a:blip r:embed="rId1"/>
          <a:srcRect l="11979" r="31917" b="24890"/>
          <a:stretch>
            <a:fillRect/>
          </a:stretch>
        </p:blipFill>
        <p:spPr>
          <a:xfrm>
            <a:off x="2029460" y="1108710"/>
            <a:ext cx="7201535" cy="5161280"/>
          </a:xfrm>
          <a:prstGeom prst="rect">
            <a:avLst/>
          </a:prstGeom>
        </p:spPr>
      </p:pic>
      <p:sp>
        <p:nvSpPr>
          <p:cNvPr id="6" name="矩形 5"/>
          <p:cNvSpPr/>
          <p:nvPr/>
        </p:nvSpPr>
        <p:spPr>
          <a:xfrm>
            <a:off x="2167255" y="4068445"/>
            <a:ext cx="1932940" cy="2743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2150745" y="5645150"/>
            <a:ext cx="1998980" cy="26924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9" name="直接箭头连接符 8"/>
          <p:cNvCxnSpPr>
            <a:stCxn id="6" idx="1"/>
          </p:cNvCxnSpPr>
          <p:nvPr/>
        </p:nvCxnSpPr>
        <p:spPr>
          <a:xfrm flipH="1">
            <a:off x="1371600" y="4205605"/>
            <a:ext cx="795655" cy="114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509270" y="4027170"/>
            <a:ext cx="758825" cy="368300"/>
          </a:xfrm>
          <a:prstGeom prst="rect">
            <a:avLst/>
          </a:prstGeom>
          <a:noFill/>
        </p:spPr>
        <p:txBody>
          <a:bodyPr wrap="square" rtlCol="0">
            <a:spAutoFit/>
          </a:bodyPr>
          <a:p>
            <a:pPr algn="ctr"/>
            <a:r>
              <a:rPr lang="zh-CN" altLang="en-US"/>
              <a:t>数据</a:t>
            </a:r>
            <a:endParaRPr lang="zh-CN" altLang="en-US"/>
          </a:p>
        </p:txBody>
      </p:sp>
      <p:cxnSp>
        <p:nvCxnSpPr>
          <p:cNvPr id="11" name="直接箭头连接符 10"/>
          <p:cNvCxnSpPr>
            <a:stCxn id="7" idx="1"/>
          </p:cNvCxnSpPr>
          <p:nvPr/>
        </p:nvCxnSpPr>
        <p:spPr>
          <a:xfrm flipH="1">
            <a:off x="1300480" y="5779770"/>
            <a:ext cx="850265"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2" name="文本框 11"/>
          <p:cNvSpPr txBox="1"/>
          <p:nvPr/>
        </p:nvSpPr>
        <p:spPr>
          <a:xfrm>
            <a:off x="169545" y="5495290"/>
            <a:ext cx="1098550" cy="583565"/>
          </a:xfrm>
          <a:prstGeom prst="rect">
            <a:avLst/>
          </a:prstGeom>
          <a:noFill/>
        </p:spPr>
        <p:txBody>
          <a:bodyPr wrap="square" rtlCol="0">
            <a:spAutoFit/>
          </a:bodyPr>
          <a:p>
            <a:pPr algn="ctr"/>
            <a:r>
              <a:rPr lang="zh-CN" altLang="en-US" sz="1600"/>
              <a:t>主要训练代码</a:t>
            </a:r>
            <a:endParaRPr lang="zh-CN" altLang="en-US" sz="1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948055" y="1151890"/>
            <a:ext cx="10295890" cy="3228975"/>
          </a:xfrm>
          <a:prstGeom prst="rect">
            <a:avLst/>
          </a:prstGeom>
        </p:spPr>
      </p:pic>
      <p:sp>
        <p:nvSpPr>
          <p:cNvPr id="3" name="标题 2"/>
          <p:cNvSpPr>
            <a:spLocks noGrp="1"/>
          </p:cNvSpPr>
          <p:nvPr>
            <p:ph type="title"/>
          </p:nvPr>
        </p:nvSpPr>
        <p:spPr>
          <a:xfrm>
            <a:off x="232013" y="340144"/>
            <a:ext cx="1808480" cy="534035"/>
          </a:xfrm>
        </p:spPr>
        <p:txBody>
          <a:bodyPr/>
          <a:lstStyle/>
          <a:p>
            <a:r>
              <a:rPr lang="zh-CN" altLang="en-US" dirty="0"/>
              <a:t>项目</a:t>
            </a:r>
            <a:r>
              <a:rPr lang="zh-CN" altLang="en-US" dirty="0"/>
              <a:t>框架</a:t>
            </a:r>
            <a:endParaRPr lang="zh-CN" altLang="en-US" dirty="0"/>
          </a:p>
        </p:txBody>
      </p:sp>
      <p:sp>
        <p:nvSpPr>
          <p:cNvPr id="8" name="内容占位符 7"/>
          <p:cNvSpPr>
            <a:spLocks noGrp="1"/>
          </p:cNvSpPr>
          <p:nvPr>
            <p:ph idx="1"/>
          </p:nvPr>
        </p:nvSpPr>
        <p:spPr>
          <a:xfrm>
            <a:off x="838200" y="4422140"/>
            <a:ext cx="10515600" cy="1968500"/>
          </a:xfrm>
        </p:spPr>
        <p:txBody>
          <a:bodyPr>
            <a:normAutofit/>
          </a:bodyPr>
          <a:p>
            <a:pPr marL="53975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en-US" altLang="zh-CN" sz="2400" dirty="0">
                <a:solidFill>
                  <a:prstClr val="black"/>
                </a:solidFill>
                <a:uFillTx/>
                <a:latin typeface="Times New Roman" panose="02020603050405020304" pitchFamily="18" charset="0"/>
                <a:ea typeface="宋体" panose="02010600030101010101" pitchFamily="2" charset="-122"/>
              </a:rPr>
              <a:t>api.py——</a:t>
            </a:r>
            <a:r>
              <a:rPr lang="zh-CN" altLang="en-US" sz="2400" dirty="0">
                <a:solidFill>
                  <a:prstClr val="black"/>
                </a:solidFill>
                <a:uFillTx/>
                <a:latin typeface="Times New Roman" panose="02020603050405020304" pitchFamily="18" charset="0"/>
                <a:ea typeface="宋体" panose="02010600030101010101" pitchFamily="2" charset="-122"/>
              </a:rPr>
              <a:t>模型</a:t>
            </a:r>
            <a:r>
              <a:rPr lang="en-US" altLang="zh-CN" sz="2400" dirty="0">
                <a:solidFill>
                  <a:prstClr val="black"/>
                </a:solidFill>
                <a:uFillTx/>
                <a:latin typeface="Times New Roman" panose="02020603050405020304" pitchFamily="18" charset="0"/>
                <a:ea typeface="宋体" panose="02010600030101010101" pitchFamily="2" charset="-122"/>
              </a:rPr>
              <a:t>api</a:t>
            </a:r>
            <a:r>
              <a:rPr lang="zh-CN" altLang="en-US" sz="2400" dirty="0">
                <a:solidFill>
                  <a:prstClr val="black"/>
                </a:solidFill>
                <a:uFillTx/>
                <a:latin typeface="Times New Roman" panose="02020603050405020304" pitchFamily="18" charset="0"/>
                <a:ea typeface="宋体" panose="02010600030101010101" pitchFamily="2" charset="-122"/>
              </a:rPr>
              <a:t>部署</a:t>
            </a:r>
            <a:endParaRPr lang="en-US" altLang="zh-CN" sz="2400" dirty="0">
              <a:solidFill>
                <a:prstClr val="black"/>
              </a:solidFill>
              <a:uFillTx/>
              <a:latin typeface="Times New Roman" panose="02020603050405020304" pitchFamily="18" charset="0"/>
              <a:ea typeface="宋体" panose="02010600030101010101" pitchFamily="2" charset="-122"/>
            </a:endParaRPr>
          </a:p>
          <a:p>
            <a:pPr marL="53975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2400" b="0" i="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webui.py——</a:t>
            </a:r>
            <a:r>
              <a:rPr kumimoji="0" lang="zh-CN" altLang="en-US" sz="2400" b="0" i="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模型网友部署及训练可视化界面</a:t>
            </a:r>
            <a:endParaRPr kumimoji="0" lang="en-US" altLang="zh-CN" sz="2400" b="0" i="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53975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en-US" altLang="zh-CN" sz="2400" dirty="0">
                <a:solidFill>
                  <a:prstClr val="black"/>
                </a:solidFill>
                <a:uFillTx/>
                <a:latin typeface="Times New Roman" panose="02020603050405020304" pitchFamily="18" charset="0"/>
                <a:ea typeface="宋体" panose="02010600030101010101" pitchFamily="2" charset="-122"/>
              </a:rPr>
              <a:t>train.py——</a:t>
            </a:r>
            <a:r>
              <a:rPr lang="zh-CN" altLang="en-US" sz="2400" dirty="0">
                <a:solidFill>
                  <a:prstClr val="black"/>
                </a:solidFill>
                <a:uFillTx/>
                <a:latin typeface="Times New Roman" panose="02020603050405020304" pitchFamily="18" charset="0"/>
                <a:ea typeface="宋体" panose="02010600030101010101" pitchFamily="2" charset="-122"/>
              </a:rPr>
              <a:t>训练、微调</a:t>
            </a:r>
            <a:endParaRPr lang="zh-CN" altLang="en-US" sz="2400" dirty="0">
              <a:solidFill>
                <a:prstClr val="black"/>
              </a:solidFill>
              <a:uFillTx/>
              <a:latin typeface="Times New Roman" panose="02020603050405020304" pitchFamily="18" charset="0"/>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40144"/>
            <a:ext cx="1808480" cy="534035"/>
          </a:xfrm>
        </p:spPr>
        <p:txBody>
          <a:bodyPr/>
          <a:lstStyle/>
          <a:p>
            <a:r>
              <a:rPr lang="zh-CN" altLang="en-US" dirty="0"/>
              <a:t>项目</a:t>
            </a:r>
            <a:r>
              <a:rPr lang="zh-CN" altLang="en-US" dirty="0"/>
              <a:t>框架</a:t>
            </a:r>
            <a:endParaRPr lang="zh-CN" altLang="en-US" dirty="0"/>
          </a:p>
        </p:txBody>
      </p:sp>
      <p:sp>
        <p:nvSpPr>
          <p:cNvPr id="8" name="内容占位符 7"/>
          <p:cNvSpPr>
            <a:spLocks noGrp="1"/>
          </p:cNvSpPr>
          <p:nvPr>
            <p:ph idx="1"/>
          </p:nvPr>
        </p:nvSpPr>
        <p:spPr>
          <a:xfrm>
            <a:off x="1318895" y="4471035"/>
            <a:ext cx="9554210" cy="2187575"/>
          </a:xfrm>
        </p:spPr>
        <p:txBody>
          <a:bodyPr>
            <a:normAutofit fontScale="70000"/>
          </a:bodyPr>
          <a:p>
            <a:pPr marL="53975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en-US" altLang="zh-CN" sz="2400" dirty="0">
                <a:solidFill>
                  <a:prstClr val="black"/>
                </a:solidFill>
                <a:uFillTx/>
                <a:latin typeface="Times New Roman" panose="02020603050405020304" pitchFamily="18" charset="0"/>
                <a:ea typeface="宋体" panose="02010600030101010101" pitchFamily="2" charset="-122"/>
              </a:rPr>
              <a:t>data_args.py——</a:t>
            </a:r>
            <a:r>
              <a:rPr lang="zh-CN" altLang="en-US" sz="2400" dirty="0">
                <a:solidFill>
                  <a:prstClr val="black"/>
                </a:solidFill>
                <a:uFillTx/>
                <a:latin typeface="Times New Roman" panose="02020603050405020304" pitchFamily="18" charset="0"/>
                <a:ea typeface="宋体" panose="02010600030101010101" pitchFamily="2" charset="-122"/>
              </a:rPr>
              <a:t>数据预处理</a:t>
            </a:r>
            <a:endParaRPr lang="zh-CN" altLang="en-US" sz="2400" dirty="0">
              <a:solidFill>
                <a:prstClr val="black"/>
              </a:solidFill>
              <a:uFillTx/>
              <a:latin typeface="Times New Roman" panose="02020603050405020304" pitchFamily="18" charset="0"/>
              <a:ea typeface="宋体" panose="02010600030101010101" pitchFamily="2" charset="-122"/>
            </a:endParaRPr>
          </a:p>
          <a:p>
            <a:pPr marL="53975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en-US" altLang="zh-CN" sz="2400" dirty="0">
                <a:solidFill>
                  <a:prstClr val="black"/>
                </a:solidFill>
                <a:uFillTx/>
                <a:latin typeface="Times New Roman" panose="02020603050405020304" pitchFamily="18" charset="0"/>
                <a:ea typeface="宋体" panose="02010600030101010101" pitchFamily="2" charset="-122"/>
              </a:rPr>
              <a:t>evaluation_args.py——</a:t>
            </a:r>
            <a:r>
              <a:rPr lang="zh-CN" altLang="en-US" sz="2400" dirty="0">
                <a:solidFill>
                  <a:prstClr val="black"/>
                </a:solidFill>
                <a:uFillTx/>
                <a:latin typeface="Times New Roman" panose="02020603050405020304" pitchFamily="18" charset="0"/>
                <a:ea typeface="宋体" panose="02010600030101010101" pitchFamily="2" charset="-122"/>
              </a:rPr>
              <a:t>评测</a:t>
            </a:r>
            <a:endParaRPr lang="zh-CN" altLang="en-US" sz="2400" dirty="0">
              <a:solidFill>
                <a:prstClr val="black"/>
              </a:solidFill>
              <a:uFillTx/>
              <a:latin typeface="Times New Roman" panose="02020603050405020304" pitchFamily="18" charset="0"/>
              <a:ea typeface="宋体" panose="02010600030101010101" pitchFamily="2" charset="-122"/>
            </a:endParaRPr>
          </a:p>
          <a:p>
            <a:pPr marL="53975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en-US" altLang="zh-CN" sz="2400" dirty="0">
                <a:solidFill>
                  <a:prstClr val="black"/>
                </a:solidFill>
                <a:uFillTx/>
                <a:latin typeface="Times New Roman" panose="02020603050405020304" pitchFamily="18" charset="0"/>
                <a:ea typeface="宋体" panose="02010600030101010101" pitchFamily="2" charset="-122"/>
              </a:rPr>
              <a:t>finetuning_args.py——</a:t>
            </a:r>
            <a:r>
              <a:rPr lang="zh-CN" altLang="en-US" sz="2400" dirty="0">
                <a:solidFill>
                  <a:prstClr val="black"/>
                </a:solidFill>
                <a:uFillTx/>
                <a:latin typeface="Times New Roman" panose="02020603050405020304" pitchFamily="18" charset="0"/>
                <a:ea typeface="宋体" panose="02010600030101010101" pitchFamily="2" charset="-122"/>
              </a:rPr>
              <a:t>微调</a:t>
            </a:r>
            <a:endParaRPr lang="zh-CN" altLang="en-US" sz="2400" dirty="0">
              <a:solidFill>
                <a:prstClr val="black"/>
              </a:solidFill>
              <a:uFillTx/>
              <a:latin typeface="Times New Roman" panose="02020603050405020304" pitchFamily="18" charset="0"/>
              <a:ea typeface="宋体" panose="02010600030101010101" pitchFamily="2" charset="-122"/>
            </a:endParaRPr>
          </a:p>
          <a:p>
            <a:pPr marL="53975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en-US" altLang="zh-CN" sz="2400" dirty="0">
                <a:solidFill>
                  <a:prstClr val="black"/>
                </a:solidFill>
                <a:uFillTx/>
                <a:latin typeface="Times New Roman" panose="02020603050405020304" pitchFamily="18" charset="0"/>
                <a:ea typeface="宋体" panose="02010600030101010101" pitchFamily="2" charset="-122"/>
              </a:rPr>
              <a:t>generating_args.py——</a:t>
            </a:r>
            <a:r>
              <a:rPr lang="zh-CN" altLang="en-US" sz="2400" dirty="0">
                <a:solidFill>
                  <a:prstClr val="black"/>
                </a:solidFill>
                <a:uFillTx/>
                <a:latin typeface="Times New Roman" panose="02020603050405020304" pitchFamily="18" charset="0"/>
                <a:ea typeface="宋体" panose="02010600030101010101" pitchFamily="2" charset="-122"/>
              </a:rPr>
              <a:t>内容生成</a:t>
            </a:r>
            <a:endParaRPr lang="zh-CN" altLang="en-US" sz="2400" dirty="0">
              <a:solidFill>
                <a:prstClr val="black"/>
              </a:solidFill>
              <a:uFillTx/>
              <a:latin typeface="Times New Roman" panose="02020603050405020304" pitchFamily="18" charset="0"/>
              <a:ea typeface="宋体" panose="02010600030101010101" pitchFamily="2" charset="-122"/>
            </a:endParaRPr>
          </a:p>
          <a:p>
            <a:pPr marL="53975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en-US" altLang="zh-CN" sz="2400" dirty="0">
                <a:solidFill>
                  <a:prstClr val="black"/>
                </a:solidFill>
                <a:uFillTx/>
                <a:latin typeface="Times New Roman" panose="02020603050405020304" pitchFamily="18" charset="0"/>
                <a:ea typeface="宋体" panose="02010600030101010101" pitchFamily="2" charset="-122"/>
              </a:rPr>
              <a:t>model_args.py——</a:t>
            </a:r>
            <a:r>
              <a:rPr lang="zh-CN" altLang="en-US" sz="2400" dirty="0">
                <a:solidFill>
                  <a:prstClr val="black"/>
                </a:solidFill>
                <a:uFillTx/>
                <a:latin typeface="Times New Roman" panose="02020603050405020304" pitchFamily="18" charset="0"/>
                <a:ea typeface="宋体" panose="02010600030101010101" pitchFamily="2" charset="-122"/>
              </a:rPr>
              <a:t>模型训练及部署设置</a:t>
            </a:r>
            <a:endParaRPr lang="zh-CN" altLang="en-US" sz="2400" dirty="0">
              <a:solidFill>
                <a:prstClr val="black"/>
              </a:solidFill>
              <a:uFillTx/>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1093470" y="536575"/>
            <a:ext cx="10005060" cy="40722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40144"/>
            <a:ext cx="1808480" cy="534035"/>
          </a:xfrm>
        </p:spPr>
        <p:txBody>
          <a:bodyPr/>
          <a:lstStyle/>
          <a:p>
            <a:r>
              <a:rPr lang="zh-CN" altLang="en-US" dirty="0"/>
              <a:t>训练</a:t>
            </a:r>
            <a:r>
              <a:rPr lang="zh-CN" altLang="en-US" dirty="0"/>
              <a:t>脚本</a:t>
            </a:r>
            <a:endParaRPr lang="zh-CN" altLang="en-US" dirty="0"/>
          </a:p>
        </p:txBody>
      </p:sp>
      <p:sp>
        <p:nvSpPr>
          <p:cNvPr id="5" name="文本框 4"/>
          <p:cNvSpPr txBox="1"/>
          <p:nvPr/>
        </p:nvSpPr>
        <p:spPr>
          <a:xfrm>
            <a:off x="2210435" y="874395"/>
            <a:ext cx="7512685" cy="5473065"/>
          </a:xfrm>
          <a:prstGeom prst="rect">
            <a:avLst/>
          </a:prstGeom>
          <a:solidFill>
            <a:schemeClr val="tx1"/>
          </a:solidFill>
        </p:spPr>
        <p:txBody>
          <a:bodyPr wrap="square">
            <a:noAutofit/>
          </a:bodyPr>
          <a:p>
            <a:pPr indent="0" fontAlgn="auto">
              <a:lnSpc>
                <a:spcPct val="100000"/>
              </a:lnSpc>
            </a:pPr>
            <a:r>
              <a:rPr lang="en-US" altLang="zh-CN" sz="1200" b="0">
                <a:solidFill>
                  <a:srgbClr val="569CD6"/>
                </a:solidFill>
                <a:latin typeface="Consolas" panose="020B0609020204030204"/>
                <a:ea typeface="Consolas" panose="020B0609020204030204"/>
              </a:rPr>
              <a:t>export </a:t>
            </a:r>
            <a:r>
              <a:rPr lang="en-US" altLang="zh-CN" sz="1200" b="0">
                <a:solidFill>
                  <a:srgbClr val="9CDCFE"/>
                </a:solidFill>
                <a:latin typeface="Consolas" panose="020B0609020204030204"/>
                <a:ea typeface="Consolas" panose="020B0609020204030204"/>
              </a:rPr>
              <a:t>CUDA_VISIBLE_DEVICES</a:t>
            </a:r>
            <a:r>
              <a:rPr lang="en-US" altLang="zh-CN" sz="1200" b="0">
                <a:solidFill>
                  <a:srgbClr val="D4D4D4"/>
                </a:solidFill>
                <a:latin typeface="Consolas" panose="020B0609020204030204"/>
                <a:ea typeface="Consolas" panose="020B0609020204030204"/>
              </a:rPr>
              <a:t>=</a:t>
            </a:r>
            <a:r>
              <a:rPr lang="en-US" altLang="zh-CN" sz="1200" b="0">
                <a:solidFill>
                  <a:srgbClr val="B5CEA8"/>
                </a:solidFill>
                <a:latin typeface="Consolas" panose="020B0609020204030204"/>
                <a:ea typeface="Consolas" panose="020B0609020204030204"/>
              </a:rPr>
              <a:t>4</a:t>
            </a:r>
            <a:endParaRPr lang="en-US" altLang="zh-CN" sz="1200" b="0">
              <a:solidFill>
                <a:srgbClr val="B5CEA8"/>
              </a:solidFill>
              <a:latin typeface="Consolas" panose="020B0609020204030204"/>
              <a:ea typeface="Consolas" panose="020B0609020204030204"/>
            </a:endParaRPr>
          </a:p>
          <a:p>
            <a:pPr indent="0" fontAlgn="auto">
              <a:lnSpc>
                <a:spcPct val="100000"/>
              </a:lnSpc>
            </a:pPr>
            <a:r>
              <a:rPr lang="en-US" altLang="zh-CN" sz="1200" b="0">
                <a:solidFill>
                  <a:srgbClr val="9CDCFE"/>
                </a:solidFill>
                <a:latin typeface="Consolas" panose="020B0609020204030204"/>
                <a:ea typeface="Consolas" panose="020B0609020204030204"/>
              </a:rPr>
              <a:t>model_name</a:t>
            </a:r>
            <a:r>
              <a:rPr lang="en-US" altLang="zh-CN" sz="1200" b="0">
                <a:solidFill>
                  <a:srgbClr val="D4D4D4"/>
                </a:solidFill>
                <a:latin typeface="Consolas" panose="020B0609020204030204"/>
                <a:ea typeface="Consolas" panose="020B0609020204030204"/>
              </a:rPr>
              <a:t>=</a:t>
            </a:r>
            <a:r>
              <a:rPr lang="en-US" altLang="zh-CN" sz="1200" b="0">
                <a:solidFill>
                  <a:srgbClr val="CE9178"/>
                </a:solidFill>
                <a:latin typeface="Consolas" panose="020B0609020204030204"/>
                <a:ea typeface="Consolas" panose="020B0609020204030204"/>
              </a:rPr>
              <a:t>'Qwen2-7B-Instruct'</a:t>
            </a:r>
            <a:endParaRPr lang="en-US" altLang="zh-CN" sz="1200" b="0">
              <a:solidFill>
                <a:srgbClr val="CE9178"/>
              </a:solidFill>
              <a:latin typeface="Consolas" panose="020B0609020204030204"/>
              <a:ea typeface="Consolas" panose="020B0609020204030204"/>
            </a:endParaRPr>
          </a:p>
          <a:p>
            <a:pPr indent="0" fontAlgn="auto">
              <a:lnSpc>
                <a:spcPct val="100000"/>
              </a:lnSpc>
            </a:pPr>
            <a:r>
              <a:rPr lang="en-US" altLang="zh-CN" sz="1200" b="0">
                <a:solidFill>
                  <a:srgbClr val="9CDCFE"/>
                </a:solidFill>
                <a:latin typeface="Consolas" panose="020B0609020204030204"/>
                <a:ea typeface="Consolas" panose="020B0609020204030204"/>
              </a:rPr>
              <a:t>dataset</a:t>
            </a:r>
            <a:r>
              <a:rPr lang="en-US" altLang="zh-CN" sz="1200" b="0">
                <a:solidFill>
                  <a:srgbClr val="D4D4D4"/>
                </a:solidFill>
                <a:latin typeface="Consolas" panose="020B0609020204030204"/>
                <a:ea typeface="Consolas" panose="020B0609020204030204"/>
              </a:rPr>
              <a:t>=</a:t>
            </a:r>
            <a:r>
              <a:rPr lang="en-US" altLang="zh-CN" sz="1200" b="0">
                <a:solidFill>
                  <a:srgbClr val="CE9178"/>
                </a:solidFill>
                <a:latin typeface="Consolas" panose="020B0609020204030204"/>
                <a:ea typeface="Consolas" panose="020B0609020204030204"/>
              </a:rPr>
              <a:t>ich_book_chat</a:t>
            </a:r>
            <a:endParaRPr lang="en-US" altLang="zh-CN" sz="1200" b="0">
              <a:solidFill>
                <a:srgbClr val="CE9178"/>
              </a:solidFill>
              <a:latin typeface="Consolas" panose="020B0609020204030204"/>
              <a:ea typeface="Consolas" panose="020B0609020204030204"/>
            </a:endParaRPr>
          </a:p>
          <a:p>
            <a:pPr indent="0" fontAlgn="auto">
              <a:lnSpc>
                <a:spcPct val="100000"/>
              </a:lnSpc>
            </a:pPr>
            <a:r>
              <a:rPr lang="en-US" altLang="zh-CN" sz="1200" b="0">
                <a:solidFill>
                  <a:srgbClr val="9CDCFE"/>
                </a:solidFill>
                <a:latin typeface="Consolas" panose="020B0609020204030204"/>
                <a:ea typeface="Consolas" panose="020B0609020204030204"/>
              </a:rPr>
              <a:t>log_path</a:t>
            </a:r>
            <a:r>
              <a:rPr lang="en-US" altLang="zh-CN" sz="1200" b="0">
                <a:solidFill>
                  <a:srgbClr val="D4D4D4"/>
                </a:solidFill>
                <a:latin typeface="Consolas" panose="020B0609020204030204"/>
                <a:ea typeface="Consolas" panose="020B0609020204030204"/>
              </a:rPr>
              <a:t>=</a:t>
            </a:r>
            <a:r>
              <a:rPr lang="en-US" altLang="zh-CN" sz="1200" b="0">
                <a:solidFill>
                  <a:srgbClr val="CE9178"/>
                </a:solidFill>
                <a:latin typeface="Consolas" panose="020B0609020204030204"/>
                <a:ea typeface="Consolas" panose="020B0609020204030204"/>
              </a:rPr>
              <a:t>log/</a:t>
            </a:r>
            <a:r>
              <a:rPr lang="en-US" altLang="zh-CN" sz="1200" b="0">
                <a:solidFill>
                  <a:srgbClr val="9CDCFE"/>
                </a:solidFill>
                <a:latin typeface="Consolas" panose="020B0609020204030204"/>
                <a:ea typeface="Consolas" panose="020B0609020204030204"/>
              </a:rPr>
              <a:t>$dataset</a:t>
            </a:r>
            <a:endParaRPr lang="en-US" altLang="zh-CN" sz="1200" b="0">
              <a:solidFill>
                <a:srgbClr val="9CDCFE"/>
              </a:solidFill>
              <a:latin typeface="Consolas" panose="020B0609020204030204"/>
              <a:ea typeface="Consolas" panose="020B0609020204030204"/>
            </a:endParaRPr>
          </a:p>
          <a:p>
            <a:pPr indent="0" fontAlgn="auto">
              <a:lnSpc>
                <a:spcPct val="100000"/>
              </a:lnSpc>
            </a:pPr>
            <a:r>
              <a:rPr lang="en-US" altLang="zh-CN" sz="1200" b="0">
                <a:solidFill>
                  <a:srgbClr val="DCDCAA"/>
                </a:solidFill>
                <a:latin typeface="Consolas" panose="020B0609020204030204"/>
                <a:ea typeface="Consolas" panose="020B0609020204030204"/>
              </a:rPr>
              <a:t>mkdir </a:t>
            </a:r>
            <a:r>
              <a:rPr lang="en-US" altLang="zh-CN" sz="1200" b="0">
                <a:solidFill>
                  <a:srgbClr val="569CD6"/>
                </a:solidFill>
                <a:latin typeface="Consolas" panose="020B0609020204030204"/>
                <a:ea typeface="Consolas" panose="020B0609020204030204"/>
              </a:rPr>
              <a:t>-p </a:t>
            </a:r>
            <a:r>
              <a:rPr lang="en-US" altLang="zh-CN" sz="1200" b="0">
                <a:solidFill>
                  <a:srgbClr val="9CDCFE"/>
                </a:solidFill>
                <a:latin typeface="Consolas" panose="020B0609020204030204"/>
                <a:ea typeface="Consolas" panose="020B0609020204030204"/>
              </a:rPr>
              <a:t>$log_path</a:t>
            </a:r>
            <a:endParaRPr lang="en-US" altLang="zh-CN" sz="1200" b="0">
              <a:solidFill>
                <a:srgbClr val="9CDCFE"/>
              </a:solidFill>
              <a:latin typeface="Consolas" panose="020B0609020204030204"/>
              <a:ea typeface="Consolas" panose="020B0609020204030204"/>
            </a:endParaRPr>
          </a:p>
          <a:p>
            <a:pPr indent="0" fontAlgn="auto">
              <a:lnSpc>
                <a:spcPct val="100000"/>
              </a:lnSpc>
            </a:pPr>
            <a:r>
              <a:rPr lang="en-US" altLang="zh-CN" sz="1200" b="0">
                <a:solidFill>
                  <a:srgbClr val="DCDCAA"/>
                </a:solidFill>
                <a:latin typeface="Consolas" panose="020B0609020204030204"/>
                <a:ea typeface="Consolas" panose="020B0609020204030204"/>
              </a:rPr>
              <a:t>torchrun </a:t>
            </a:r>
            <a:r>
              <a:rPr lang="en-US" altLang="zh-CN" sz="1200" b="0">
                <a:solidFill>
                  <a:srgbClr val="569CD6"/>
                </a:solidFill>
                <a:latin typeface="Consolas" panose="020B0609020204030204"/>
                <a:ea typeface="Consolas" panose="020B0609020204030204"/>
              </a:rPr>
              <a:t>--nproc-per-node </a:t>
            </a:r>
            <a:r>
              <a:rPr lang="en-US" altLang="zh-CN" sz="1200" b="0">
                <a:solidFill>
                  <a:srgbClr val="B5CEA8"/>
                </a:solidFill>
                <a:latin typeface="Consolas" panose="020B0609020204030204"/>
                <a:ea typeface="Consolas" panose="020B0609020204030204"/>
              </a:rPr>
              <a:t>1 </a:t>
            </a:r>
            <a:r>
              <a:rPr lang="en-US" altLang="zh-CN" sz="1200" b="0">
                <a:solidFill>
                  <a:srgbClr val="569CD6"/>
                </a:solidFill>
                <a:latin typeface="Consolas" panose="020B0609020204030204"/>
                <a:ea typeface="Consolas" panose="020B0609020204030204"/>
              </a:rPr>
              <a:t>--master-port </a:t>
            </a:r>
            <a:r>
              <a:rPr lang="en-US" altLang="zh-CN" sz="1200" b="0">
                <a:solidFill>
                  <a:srgbClr val="B5CEA8"/>
                </a:solidFill>
                <a:latin typeface="Consolas" panose="020B0609020204030204"/>
                <a:ea typeface="Consolas" panose="020B0609020204030204"/>
              </a:rPr>
              <a:t>9990 </a:t>
            </a:r>
            <a:r>
              <a:rPr lang="en-US" altLang="zh-CN" sz="1200" b="0">
                <a:solidFill>
                  <a:srgbClr val="CE9178"/>
                </a:solidFill>
                <a:latin typeface="Consolas" panose="020B0609020204030204"/>
                <a:ea typeface="Consolas" panose="020B0609020204030204"/>
              </a:rPr>
              <a:t>src/train.py</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569CD6"/>
                </a:solidFill>
                <a:latin typeface="Consolas" panose="020B0609020204030204"/>
                <a:ea typeface="Consolas" panose="020B0609020204030204"/>
              </a:rPr>
              <a:t>--stage </a:t>
            </a:r>
            <a:r>
              <a:rPr lang="en-US" altLang="zh-CN" sz="1200" b="0">
                <a:solidFill>
                  <a:srgbClr val="CE9178"/>
                </a:solidFill>
                <a:latin typeface="Consolas" panose="020B0609020204030204"/>
                <a:ea typeface="Consolas" panose="020B0609020204030204"/>
              </a:rPr>
              <a:t>sft</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569CD6"/>
                </a:solidFill>
                <a:latin typeface="Consolas" panose="020B0609020204030204"/>
                <a:ea typeface="Consolas" panose="020B0609020204030204"/>
              </a:rPr>
              <a:t>--deepspeed </a:t>
            </a:r>
            <a:r>
              <a:rPr lang="en-US" altLang="zh-CN" sz="1200" b="0">
                <a:solidFill>
                  <a:srgbClr val="CE9178"/>
                </a:solidFill>
                <a:latin typeface="Consolas" panose="020B0609020204030204"/>
                <a:ea typeface="Consolas" panose="020B0609020204030204"/>
              </a:rPr>
              <a:t>./examples/deepspeed/ds_z2_config.json</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569CD6"/>
                </a:solidFill>
                <a:latin typeface="Consolas" panose="020B0609020204030204"/>
                <a:ea typeface="Consolas" panose="020B0609020204030204"/>
              </a:rPr>
              <a:t>--model_name_or_path </a:t>
            </a:r>
            <a:r>
              <a:rPr lang="en-US" altLang="zh-CN" sz="1200" b="0">
                <a:solidFill>
                  <a:srgbClr val="CE9178"/>
                </a:solidFill>
                <a:latin typeface="Consolas" panose="020B0609020204030204"/>
                <a:ea typeface="Consolas" panose="020B0609020204030204"/>
              </a:rPr>
              <a:t>/home/gpuall/ifs_data/pre_llms/</a:t>
            </a:r>
            <a:r>
              <a:rPr lang="en-US" altLang="zh-CN" sz="1200" b="0">
                <a:solidFill>
                  <a:srgbClr val="9CDCFE"/>
                </a:solidFill>
                <a:latin typeface="Consolas" panose="020B0609020204030204"/>
                <a:ea typeface="Consolas" panose="020B0609020204030204"/>
              </a:rPr>
              <a:t>$model_name</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569CD6"/>
                </a:solidFill>
                <a:latin typeface="Consolas" panose="020B0609020204030204"/>
                <a:ea typeface="Consolas" panose="020B0609020204030204"/>
              </a:rPr>
              <a:t>--do_train </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569CD6"/>
                </a:solidFill>
                <a:latin typeface="Consolas" panose="020B0609020204030204"/>
                <a:ea typeface="Consolas" panose="020B0609020204030204"/>
              </a:rPr>
              <a:t>--dataset </a:t>
            </a:r>
            <a:r>
              <a:rPr lang="en-US" altLang="zh-CN" sz="1200" b="0">
                <a:solidFill>
                  <a:srgbClr val="9CDCFE"/>
                </a:solidFill>
                <a:latin typeface="Consolas" panose="020B0609020204030204"/>
                <a:ea typeface="Consolas" panose="020B0609020204030204"/>
              </a:rPr>
              <a:t>$dataset</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569CD6"/>
                </a:solidFill>
                <a:latin typeface="Consolas" panose="020B0609020204030204"/>
                <a:ea typeface="Consolas" panose="020B0609020204030204"/>
              </a:rPr>
              <a:t>--output_dir </a:t>
            </a:r>
            <a:r>
              <a:rPr lang="en-US" altLang="zh-CN" sz="1200" b="0">
                <a:solidFill>
                  <a:srgbClr val="CE9178"/>
                </a:solidFill>
                <a:latin typeface="Consolas" panose="020B0609020204030204"/>
                <a:ea typeface="Consolas" panose="020B0609020204030204"/>
              </a:rPr>
              <a:t>/home/gpuall/model_output/letz/sft/lora/</a:t>
            </a:r>
            <a:r>
              <a:rPr lang="en-US" altLang="zh-CN" sz="1200" b="0">
                <a:solidFill>
                  <a:srgbClr val="9CDCFE"/>
                </a:solidFill>
                <a:latin typeface="Consolas" panose="020B0609020204030204"/>
                <a:ea typeface="Consolas" panose="020B0609020204030204"/>
              </a:rPr>
              <a:t>$dataset</a:t>
            </a:r>
            <a:r>
              <a:rPr lang="en-US" altLang="zh-CN" sz="1200" b="0">
                <a:solidFill>
                  <a:srgbClr val="CE9178"/>
                </a:solidFill>
                <a:latin typeface="Consolas" panose="020B0609020204030204"/>
                <a:ea typeface="Consolas" panose="020B0609020204030204"/>
              </a:rPr>
              <a:t>/</a:t>
            </a:r>
            <a:r>
              <a:rPr lang="en-US" altLang="zh-CN" sz="1200" b="0">
                <a:solidFill>
                  <a:srgbClr val="9CDCFE"/>
                </a:solidFill>
                <a:latin typeface="Consolas" panose="020B0609020204030204"/>
                <a:ea typeface="Consolas" panose="020B0609020204030204"/>
              </a:rPr>
              <a:t>$model_name</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569CD6"/>
                </a:solidFill>
                <a:latin typeface="Consolas" panose="020B0609020204030204"/>
                <a:ea typeface="Consolas" panose="020B0609020204030204"/>
              </a:rPr>
              <a:t>--finetuning_type </a:t>
            </a:r>
            <a:r>
              <a:rPr lang="en-US" altLang="zh-CN" sz="1200" b="0">
                <a:solidFill>
                  <a:srgbClr val="CE9178"/>
                </a:solidFill>
                <a:latin typeface="Consolas" panose="020B0609020204030204"/>
                <a:ea typeface="Consolas" panose="020B0609020204030204"/>
              </a:rPr>
              <a:t>lora</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569CD6"/>
                </a:solidFill>
                <a:latin typeface="Consolas" panose="020B0609020204030204"/>
                <a:ea typeface="Consolas" panose="020B0609020204030204"/>
              </a:rPr>
              <a:t>--lora_target </a:t>
            </a:r>
            <a:r>
              <a:rPr lang="en-US" altLang="zh-CN" sz="1200" b="0">
                <a:solidFill>
                  <a:srgbClr val="CE9178"/>
                </a:solidFill>
                <a:latin typeface="Consolas" panose="020B0609020204030204"/>
                <a:ea typeface="Consolas" panose="020B0609020204030204"/>
              </a:rPr>
              <a:t>all</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569CD6"/>
                </a:solidFill>
                <a:latin typeface="Consolas" panose="020B0609020204030204"/>
                <a:ea typeface="Consolas" panose="020B0609020204030204"/>
              </a:rPr>
              <a:t>--template </a:t>
            </a:r>
            <a:r>
              <a:rPr lang="en-US" altLang="zh-CN" sz="1200" b="0">
                <a:solidFill>
                  <a:srgbClr val="9CDCFE"/>
                </a:solidFill>
                <a:latin typeface="Consolas" panose="020B0609020204030204"/>
                <a:ea typeface="Consolas" panose="020B0609020204030204"/>
              </a:rPr>
              <a:t>$template</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569CD6"/>
                </a:solidFill>
                <a:latin typeface="Consolas" panose="020B0609020204030204"/>
                <a:ea typeface="Consolas" panose="020B0609020204030204"/>
              </a:rPr>
              <a:t>--overwrite_cache</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569CD6"/>
                </a:solidFill>
                <a:latin typeface="Consolas" panose="020B0609020204030204"/>
                <a:ea typeface="Consolas" panose="020B0609020204030204"/>
              </a:rPr>
              <a:t>--overwrite_output_dir</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569CD6"/>
                </a:solidFill>
                <a:latin typeface="Consolas" panose="020B0609020204030204"/>
                <a:ea typeface="Consolas" panose="020B0609020204030204"/>
              </a:rPr>
              <a:t>--cutoff_len </a:t>
            </a:r>
            <a:r>
              <a:rPr lang="en-US" altLang="zh-CN" sz="1200" b="0">
                <a:solidFill>
                  <a:srgbClr val="B5CEA8"/>
                </a:solidFill>
                <a:latin typeface="Consolas" panose="020B0609020204030204"/>
                <a:ea typeface="Consolas" panose="020B0609020204030204"/>
              </a:rPr>
              <a:t>512</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569CD6"/>
                </a:solidFill>
                <a:latin typeface="Consolas" panose="020B0609020204030204"/>
                <a:ea typeface="Consolas" panose="020B0609020204030204"/>
              </a:rPr>
              <a:t>--per_device_train_batch_size </a:t>
            </a:r>
            <a:r>
              <a:rPr lang="en-US" altLang="zh-CN" sz="1200" b="0">
                <a:solidFill>
                  <a:srgbClr val="B5CEA8"/>
                </a:solidFill>
                <a:latin typeface="Consolas" panose="020B0609020204030204"/>
                <a:ea typeface="Consolas" panose="020B0609020204030204"/>
              </a:rPr>
              <a:t>2</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569CD6"/>
                </a:solidFill>
                <a:latin typeface="Consolas" panose="020B0609020204030204"/>
                <a:ea typeface="Consolas" panose="020B0609020204030204"/>
              </a:rPr>
              <a:t>--lr_scheduler_type </a:t>
            </a:r>
            <a:r>
              <a:rPr lang="en-US" altLang="zh-CN" sz="1200" b="0">
                <a:solidFill>
                  <a:srgbClr val="CE9178"/>
                </a:solidFill>
                <a:latin typeface="Consolas" panose="020B0609020204030204"/>
                <a:ea typeface="Consolas" panose="020B0609020204030204"/>
              </a:rPr>
              <a:t>cosine</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569CD6"/>
                </a:solidFill>
                <a:latin typeface="Consolas" panose="020B0609020204030204"/>
                <a:ea typeface="Consolas" panose="020B0609020204030204"/>
              </a:rPr>
              <a:t>--logging_steps </a:t>
            </a:r>
            <a:r>
              <a:rPr lang="en-US" altLang="zh-CN" sz="1200" b="0">
                <a:solidFill>
                  <a:srgbClr val="B5CEA8"/>
                </a:solidFill>
                <a:latin typeface="Consolas" panose="020B0609020204030204"/>
                <a:ea typeface="Consolas" panose="020B0609020204030204"/>
              </a:rPr>
              <a:t>10</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569CD6"/>
                </a:solidFill>
                <a:latin typeface="Consolas" panose="020B0609020204030204"/>
                <a:ea typeface="Consolas" panose="020B0609020204030204"/>
              </a:rPr>
              <a:t>--save_steps </a:t>
            </a:r>
            <a:r>
              <a:rPr lang="en-US" altLang="zh-CN" sz="1200" b="0">
                <a:solidFill>
                  <a:srgbClr val="B5CEA8"/>
                </a:solidFill>
                <a:latin typeface="Consolas" panose="020B0609020204030204"/>
                <a:ea typeface="Consolas" panose="020B0609020204030204"/>
              </a:rPr>
              <a:t>60000</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569CD6"/>
                </a:solidFill>
                <a:latin typeface="Consolas" panose="020B0609020204030204"/>
                <a:ea typeface="Consolas" panose="020B0609020204030204"/>
              </a:rPr>
              <a:t>--save_total_limit </a:t>
            </a:r>
            <a:r>
              <a:rPr lang="en-US" altLang="zh-CN" sz="1200" b="0">
                <a:solidFill>
                  <a:srgbClr val="B5CEA8"/>
                </a:solidFill>
                <a:latin typeface="Consolas" panose="020B0609020204030204"/>
                <a:ea typeface="Consolas" panose="020B0609020204030204"/>
              </a:rPr>
              <a:t>1</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569CD6"/>
                </a:solidFill>
                <a:latin typeface="Consolas" panose="020B0609020204030204"/>
                <a:ea typeface="Consolas" panose="020B0609020204030204"/>
              </a:rPr>
              <a:t>--learning_rate </a:t>
            </a:r>
            <a:r>
              <a:rPr lang="en-US" altLang="zh-CN" sz="1200" b="0">
                <a:solidFill>
                  <a:srgbClr val="CE9178"/>
                </a:solidFill>
                <a:latin typeface="Consolas" panose="020B0609020204030204"/>
                <a:ea typeface="Consolas" panose="020B0609020204030204"/>
              </a:rPr>
              <a:t>2e-4</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569CD6"/>
                </a:solidFill>
                <a:latin typeface="Consolas" panose="020B0609020204030204"/>
                <a:ea typeface="Consolas" panose="020B0609020204030204"/>
              </a:rPr>
              <a:t>--num_train_epochs </a:t>
            </a:r>
            <a:r>
              <a:rPr lang="en-US" altLang="zh-CN" sz="1200" b="0">
                <a:solidFill>
                  <a:srgbClr val="B5CEA8"/>
                </a:solidFill>
                <a:latin typeface="Consolas" panose="020B0609020204030204"/>
                <a:ea typeface="Consolas" panose="020B0609020204030204"/>
              </a:rPr>
              <a:t>5</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569CD6"/>
                </a:solidFill>
                <a:latin typeface="Consolas" panose="020B0609020204030204"/>
                <a:ea typeface="Consolas" panose="020B0609020204030204"/>
              </a:rPr>
              <a:t>--plot_loss</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569CD6"/>
                </a:solidFill>
                <a:latin typeface="Consolas" panose="020B0609020204030204"/>
                <a:ea typeface="Consolas" panose="020B0609020204030204"/>
              </a:rPr>
              <a:t>--fp16</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569CD6"/>
                </a:solidFill>
                <a:latin typeface="Consolas" panose="020B0609020204030204"/>
                <a:ea typeface="Consolas" panose="020B0609020204030204"/>
              </a:rPr>
              <a:t>--preprocessing_num_workers </a:t>
            </a:r>
            <a:r>
              <a:rPr lang="en-US" altLang="zh-CN" sz="1200" b="0">
                <a:solidFill>
                  <a:srgbClr val="B5CEA8"/>
                </a:solidFill>
                <a:latin typeface="Consolas" panose="020B0609020204030204"/>
                <a:ea typeface="Consolas" panose="020B0609020204030204"/>
              </a:rPr>
              <a:t>16</a:t>
            </a:r>
            <a:r>
              <a:rPr lang="en-US" altLang="zh-CN" sz="1200" b="0">
                <a:solidFill>
                  <a:srgbClr val="D7BA7D"/>
                </a:solidFill>
                <a:latin typeface="Consolas" panose="020B0609020204030204"/>
                <a:ea typeface="Consolas" panose="020B0609020204030204"/>
              </a:rPr>
              <a:t>\</a:t>
            </a:r>
            <a:endParaRPr lang="en-US" altLang="zh-CN" sz="1200" b="0">
              <a:solidFill>
                <a:srgbClr val="D7BA7D"/>
              </a:solidFill>
              <a:latin typeface="Consolas" panose="020B0609020204030204"/>
              <a:ea typeface="Consolas" panose="020B0609020204030204"/>
            </a:endParaRPr>
          </a:p>
          <a:p>
            <a:pPr indent="0" fontAlgn="auto">
              <a:lnSpc>
                <a:spcPct val="100000"/>
              </a:lnSpc>
            </a:pPr>
            <a:r>
              <a:rPr lang="en-US" altLang="zh-CN" sz="1200" b="0">
                <a:solidFill>
                  <a:srgbClr val="CCCCCC"/>
                </a:solidFill>
                <a:latin typeface="Consolas" panose="020B0609020204030204"/>
                <a:ea typeface="Consolas" panose="020B0609020204030204"/>
              </a:rPr>
              <a:t>    </a:t>
            </a:r>
            <a:r>
              <a:rPr lang="en-US" altLang="zh-CN" sz="1200" b="0">
                <a:solidFill>
                  <a:srgbClr val="D4D4D4"/>
                </a:solidFill>
                <a:latin typeface="Consolas" panose="020B0609020204030204"/>
                <a:ea typeface="Consolas" panose="020B0609020204030204"/>
              </a:rPr>
              <a:t>&gt;</a:t>
            </a:r>
            <a:r>
              <a:rPr lang="en-US" altLang="zh-CN" sz="1200" b="0">
                <a:solidFill>
                  <a:srgbClr val="9CDCFE"/>
                </a:solidFill>
                <a:latin typeface="Consolas" panose="020B0609020204030204"/>
                <a:ea typeface="Consolas" panose="020B0609020204030204"/>
              </a:rPr>
              <a:t>$log_path</a:t>
            </a:r>
            <a:r>
              <a:rPr lang="en-US" altLang="zh-CN" sz="1200" b="0">
                <a:solidFill>
                  <a:srgbClr val="CE9178"/>
                </a:solidFill>
                <a:latin typeface="Consolas" panose="020B0609020204030204"/>
                <a:ea typeface="Consolas" panose="020B0609020204030204"/>
              </a:rPr>
              <a:t>/</a:t>
            </a:r>
            <a:r>
              <a:rPr lang="en-US" altLang="zh-CN" sz="1200" b="0">
                <a:solidFill>
                  <a:srgbClr val="9CDCFE"/>
                </a:solidFill>
                <a:latin typeface="Consolas" panose="020B0609020204030204"/>
                <a:ea typeface="Consolas" panose="020B0609020204030204"/>
              </a:rPr>
              <a:t>$model_name</a:t>
            </a:r>
            <a:r>
              <a:rPr lang="en-US" altLang="zh-CN" sz="1200" b="0">
                <a:solidFill>
                  <a:srgbClr val="CE9178"/>
                </a:solidFill>
                <a:latin typeface="Consolas" panose="020B0609020204030204"/>
                <a:ea typeface="Consolas" panose="020B0609020204030204"/>
              </a:rPr>
              <a:t>.log</a:t>
            </a:r>
            <a:r>
              <a:rPr lang="en-US" altLang="zh-CN" sz="1200" b="0">
                <a:solidFill>
                  <a:srgbClr val="D4D4D4"/>
                </a:solidFill>
                <a:latin typeface="Consolas" panose="020B0609020204030204"/>
                <a:ea typeface="Consolas" panose="020B0609020204030204"/>
              </a:rPr>
              <a:t>2&gt;&amp;1</a:t>
            </a:r>
            <a:r>
              <a:rPr lang="en-US" altLang="zh-CN" sz="1200" b="0">
                <a:solidFill>
                  <a:srgbClr val="CCCCCC"/>
                </a:solidFill>
                <a:latin typeface="Consolas" panose="020B0609020204030204"/>
                <a:ea typeface="Consolas" panose="020B0609020204030204"/>
              </a:rPr>
              <a:t> &amp; </a:t>
            </a:r>
            <a:r>
              <a:rPr lang="en-US" altLang="zh-CN" sz="1200" b="0">
                <a:solidFill>
                  <a:srgbClr val="DCDCAA"/>
                </a:solidFill>
                <a:latin typeface="Consolas" panose="020B0609020204030204"/>
                <a:ea typeface="Consolas" panose="020B0609020204030204"/>
              </a:rPr>
              <a:t>echo</a:t>
            </a:r>
            <a:r>
              <a:rPr lang="en-US" altLang="zh-CN" sz="1200" b="0">
                <a:solidFill>
                  <a:srgbClr val="569CD6"/>
                </a:solidFill>
                <a:latin typeface="Consolas" panose="020B0609020204030204"/>
                <a:ea typeface="Consolas" panose="020B0609020204030204"/>
              </a:rPr>
              <a:t>$!</a:t>
            </a:r>
            <a:r>
              <a:rPr lang="en-US" altLang="zh-CN" sz="1200" b="0">
                <a:solidFill>
                  <a:srgbClr val="D4D4D4"/>
                </a:solidFill>
                <a:latin typeface="Consolas" panose="020B0609020204030204"/>
                <a:ea typeface="Consolas" panose="020B0609020204030204"/>
              </a:rPr>
              <a:t>&gt;</a:t>
            </a:r>
            <a:r>
              <a:rPr lang="en-US" altLang="zh-CN" sz="1200" b="0">
                <a:solidFill>
                  <a:srgbClr val="9CDCFE"/>
                </a:solidFill>
                <a:latin typeface="Consolas" panose="020B0609020204030204"/>
                <a:ea typeface="Consolas" panose="020B0609020204030204"/>
              </a:rPr>
              <a:t>$log_path</a:t>
            </a:r>
            <a:r>
              <a:rPr lang="en-US" altLang="zh-CN" sz="1200" b="0">
                <a:solidFill>
                  <a:srgbClr val="CE9178"/>
                </a:solidFill>
                <a:latin typeface="Consolas" panose="020B0609020204030204"/>
                <a:ea typeface="Consolas" panose="020B0609020204030204"/>
              </a:rPr>
              <a:t>/</a:t>
            </a:r>
            <a:r>
              <a:rPr lang="en-US" altLang="zh-CN" sz="1200" b="0">
                <a:solidFill>
                  <a:srgbClr val="9CDCFE"/>
                </a:solidFill>
                <a:latin typeface="Consolas" panose="020B0609020204030204"/>
                <a:ea typeface="Consolas" panose="020B0609020204030204"/>
              </a:rPr>
              <a:t>$model_name</a:t>
            </a:r>
            <a:r>
              <a:rPr lang="en-US" altLang="zh-CN" sz="1200" b="0">
                <a:solidFill>
                  <a:srgbClr val="CE9178"/>
                </a:solidFill>
                <a:latin typeface="Consolas" panose="020B0609020204030204"/>
                <a:ea typeface="Consolas" panose="020B0609020204030204"/>
              </a:rPr>
              <a:t>.pid</a:t>
            </a:r>
            <a:endParaRPr lang="en-US" altLang="zh-CN" sz="1200" b="0">
              <a:solidFill>
                <a:srgbClr val="CE9178"/>
              </a:solidFill>
              <a:latin typeface="Consolas" panose="020B0609020204030204"/>
              <a:ea typeface="Consolas" panose="020B0609020204030204"/>
            </a:endParaRPr>
          </a:p>
          <a:p>
            <a:pPr indent="0" fontAlgn="auto">
              <a:lnSpc>
                <a:spcPct val="100000"/>
              </a:lnSpc>
            </a:pPr>
            <a:endParaRPr lang="en-US" altLang="zh-CN" sz="1200" b="0">
              <a:solidFill>
                <a:srgbClr val="6A9955"/>
              </a:solidFill>
              <a:latin typeface="Consolas" panose="020B0609020204030204"/>
              <a:ea typeface="Consolas" panose="020B060902020403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9950" y="3018790"/>
            <a:ext cx="7207250" cy="664210"/>
          </a:xfrm>
        </p:spPr>
        <p:txBody>
          <a:bodyPr wrap="square"/>
          <a:lstStyle/>
          <a:p>
            <a:r>
              <a:rPr dirty="0"/>
              <a:t>荀子大语言模型训练</a:t>
            </a:r>
            <a:r>
              <a:rPr dirty="0"/>
              <a:t>流程</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4701928" cy="535531"/>
          </a:xfrm>
        </p:spPr>
        <p:txBody>
          <a:bodyPr/>
          <a:lstStyle/>
          <a:p>
            <a:r>
              <a:rPr lang="zh-CN" altLang="en-US" dirty="0"/>
              <a:t>大模型训练</a:t>
            </a:r>
            <a:r>
              <a:rPr lang="en-US" altLang="zh-CN" dirty="0"/>
              <a:t>scaling laws</a:t>
            </a:r>
            <a:endParaRPr lang="zh-CN" altLang="en-US" dirty="0"/>
          </a:p>
        </p:txBody>
      </p:sp>
      <p:sp>
        <p:nvSpPr>
          <p:cNvPr id="2" name="文本框 1"/>
          <p:cNvSpPr txBox="1"/>
          <p:nvPr/>
        </p:nvSpPr>
        <p:spPr>
          <a:xfrm>
            <a:off x="452761" y="1198485"/>
            <a:ext cx="11176987" cy="1754326"/>
          </a:xfrm>
          <a:prstGeom prst="rect">
            <a:avLst/>
          </a:prstGeom>
          <a:noFill/>
        </p:spPr>
        <p:txBody>
          <a:bodyPr wrap="square" rtlCol="0">
            <a:spAutoFit/>
          </a:bodyPr>
          <a:lstStyle/>
          <a:p>
            <a:pPr marL="285750" indent="-285750">
              <a:buFont typeface="Wingdings" panose="05000000000000000000" pitchFamily="2" charset="2"/>
              <a:buChar char="u"/>
            </a:pPr>
            <a:r>
              <a:rPr lang="en-US" altLang="zh-CN" sz="2400" dirty="0" err="1"/>
              <a:t>Openai</a:t>
            </a:r>
            <a:r>
              <a:rPr lang="zh-CN" altLang="en-US" sz="2400" dirty="0"/>
              <a:t>的研究者曾经根据语言模型的训练效果和训练策略之间的关系总结出了一系列的法则。在该法则中，假设不受计算浮点数影响，则</a:t>
            </a:r>
            <a:r>
              <a:rPr lang="en-US" altLang="zh-CN" sz="2400" dirty="0"/>
              <a:t>loss</a:t>
            </a:r>
            <a:r>
              <a:rPr lang="zh-CN" altLang="en-US" sz="2400" dirty="0"/>
              <a:t>与模型参数量、模型数据量的关系可定义为</a:t>
            </a:r>
            <a:r>
              <a:rPr lang="en-US" altLang="zh-CN" sz="2400" dirty="0"/>
              <a:t>:</a:t>
            </a:r>
            <a:endParaRPr lang="en-US" altLang="zh-CN" sz="2400" dirty="0"/>
          </a:p>
          <a:p>
            <a:endParaRPr lang="en-US" altLang="zh-CN" dirty="0"/>
          </a:p>
          <a:p>
            <a:endParaRPr lang="zh-CN" altLang="en-US" dirty="0"/>
          </a:p>
        </p:txBody>
      </p:sp>
      <p:sp>
        <p:nvSpPr>
          <p:cNvPr id="9" name="文本框 8"/>
          <p:cNvSpPr txBox="1"/>
          <p:nvPr/>
        </p:nvSpPr>
        <p:spPr>
          <a:xfrm>
            <a:off x="307099" y="4826675"/>
            <a:ext cx="11577802" cy="2031325"/>
          </a:xfrm>
          <a:prstGeom prst="rect">
            <a:avLst/>
          </a:prstGeom>
          <a:noFill/>
        </p:spPr>
        <p:txBody>
          <a:bodyPr wrap="square" rtlCol="0">
            <a:spAutoFit/>
          </a:bodyPr>
          <a:lstStyle/>
          <a:p>
            <a:pPr>
              <a:lnSpc>
                <a:spcPct val="150000"/>
              </a:lnSpc>
            </a:pPr>
            <a:r>
              <a:rPr lang="zh-CN" altLang="en-US" sz="2400" dirty="0">
                <a:latin typeface="楷体" panose="02010609060101010101" pitchFamily="49" charset="-122"/>
                <a:ea typeface="楷体" panose="02010609060101010101" pitchFamily="49" charset="-122"/>
              </a:rPr>
              <a:t>该公式表明想要获得较低的损失值，则需要同时增大训练数据量和模型参数。同时，在模型参数量提升的情况下，训练数据量也必然需要提升，才能够满足大语言模型训练的需求。</a:t>
            </a:r>
            <a:endParaRPr lang="en-US" altLang="zh-CN" sz="2400" dirty="0">
              <a:latin typeface="楷体" panose="02010609060101010101" pitchFamily="49" charset="-122"/>
              <a:ea typeface="楷体" panose="02010609060101010101" pitchFamily="49" charset="-122"/>
            </a:endParaRPr>
          </a:p>
          <a:p>
            <a:endParaRPr lang="zh-CN" altLang="en-US"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29173" y="2341827"/>
            <a:ext cx="3941149" cy="2343946"/>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1015013" y="3057844"/>
                <a:ext cx="4136425" cy="100444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𝐿</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𝐷</m:t>
                          </m:r>
                        </m:e>
                      </m:d>
                      <m:r>
                        <a:rPr lang="en-US" altLang="zh-CN"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𝑁</m:t>
                                          </m:r>
                                        </m:e>
                                        <m:sub>
                                          <m:r>
                                            <a:rPr lang="en-US" altLang="zh-CN" sz="2400" i="1">
                                              <a:latin typeface="Cambria Math" panose="02040503050406030204" pitchFamily="18" charset="0"/>
                                            </a:rPr>
                                            <m:t>𝑐</m:t>
                                          </m:r>
                                        </m:sub>
                                      </m:sSub>
                                    </m:num>
                                    <m:den>
                                      <m:r>
                                        <a:rPr lang="en-US" altLang="zh-CN" sz="2400" i="1">
                                          <a:latin typeface="Cambria Math" panose="02040503050406030204" pitchFamily="18" charset="0"/>
                                        </a:rPr>
                                        <m:t>𝑁</m:t>
                                      </m:r>
                                    </m:den>
                                  </m:f>
                                </m:e>
                              </m:d>
                            </m:e>
                            <m:sup>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𝑁</m:t>
                                      </m:r>
                                    </m:sub>
                                  </m:sSub>
                                </m:num>
                                <m:den>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𝐷</m:t>
                                      </m:r>
                                    </m:sub>
                                  </m:sSub>
                                </m:den>
                              </m:f>
                            </m:sup>
                          </m:s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𝐶</m:t>
                                  </m:r>
                                </m:sub>
                              </m:sSub>
                            </m:num>
                            <m:den>
                              <m:r>
                                <a:rPr lang="en-US" altLang="zh-CN" sz="2400" b="0" i="1" smtClean="0">
                                  <a:latin typeface="Cambria Math" panose="02040503050406030204" pitchFamily="18" charset="0"/>
                                </a:rPr>
                                <m:t>𝐷</m:t>
                              </m:r>
                            </m:den>
                          </m:f>
                          <m:r>
                            <a:rPr lang="en-US" altLang="zh-CN" sz="2400" i="1">
                              <a:latin typeface="Cambria Math" panose="02040503050406030204" pitchFamily="18" charset="0"/>
                            </a:rPr>
                            <m:t>]</m:t>
                          </m:r>
                        </m:e>
                        <m:sup>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𝐷</m:t>
                              </m:r>
                            </m:sub>
                          </m:sSub>
                        </m:sup>
                      </m:sSup>
                    </m:oMath>
                  </m:oMathPara>
                </a14:m>
                <a:endParaRPr lang="zh-CN" altLang="en-US" sz="2400" dirty="0"/>
              </a:p>
            </p:txBody>
          </p:sp>
        </mc:Choice>
        <mc:Fallback>
          <p:sp>
            <p:nvSpPr>
              <p:cNvPr id="10" name="文本框 9"/>
              <p:cNvSpPr txBox="1">
                <a:spLocks noRot="1" noChangeAspect="1" noMove="1" noResize="1" noEditPoints="1" noAdjustHandles="1" noChangeArrowheads="1" noChangeShapeType="1" noTextEdit="1"/>
              </p:cNvSpPr>
              <p:nvPr/>
            </p:nvSpPr>
            <p:spPr>
              <a:xfrm>
                <a:off x="1015013" y="3057844"/>
                <a:ext cx="4136425" cy="1004442"/>
              </a:xfrm>
              <a:prstGeom prst="rect">
                <a:avLst/>
              </a:prstGeom>
              <a:blipFill rotWithShape="1">
                <a:blip r:embed="rId2"/>
                <a:stretch>
                  <a:fillRect l="-7" t="-32" r="8" b="19"/>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4701928" cy="535531"/>
          </a:xfrm>
        </p:spPr>
        <p:txBody>
          <a:bodyPr/>
          <a:lstStyle/>
          <a:p>
            <a:r>
              <a:rPr lang="zh-CN" altLang="en-US" dirty="0"/>
              <a:t>大模型训练</a:t>
            </a:r>
            <a:r>
              <a:rPr lang="en-US" altLang="zh-CN" dirty="0"/>
              <a:t>scaling laws</a:t>
            </a:r>
            <a:endParaRPr lang="zh-CN" altLang="en-US" dirty="0"/>
          </a:p>
        </p:txBody>
      </p:sp>
      <p:sp>
        <p:nvSpPr>
          <p:cNvPr id="2" name="文本框 1"/>
          <p:cNvSpPr txBox="1"/>
          <p:nvPr/>
        </p:nvSpPr>
        <p:spPr>
          <a:xfrm>
            <a:off x="507506" y="1031669"/>
            <a:ext cx="11176987" cy="1107996"/>
          </a:xfrm>
          <a:prstGeom prst="rect">
            <a:avLst/>
          </a:prstGeom>
          <a:noFill/>
        </p:spPr>
        <p:txBody>
          <a:bodyPr wrap="square" rtlCol="0">
            <a:spAutoFit/>
          </a:bodyPr>
          <a:lstStyle/>
          <a:p>
            <a:r>
              <a:rPr lang="zh-CN" altLang="en-US" sz="2400" dirty="0"/>
              <a:t>我们以</a:t>
            </a:r>
            <a:r>
              <a:rPr lang="en-US" altLang="zh-CN" sz="2400" dirty="0"/>
              <a:t>70</a:t>
            </a:r>
            <a:r>
              <a:rPr lang="zh-CN" altLang="en-US" sz="2400" dirty="0"/>
              <a:t>亿参数量的语言模型为例，根据该公式，我们可以绘制出该模型</a:t>
            </a:r>
            <a:r>
              <a:rPr lang="en-US" altLang="zh-CN" sz="2400" dirty="0"/>
              <a:t>loss</a:t>
            </a:r>
            <a:r>
              <a:rPr lang="zh-CN" altLang="en-US" sz="2400" dirty="0"/>
              <a:t>值与训练数据量的关系图：</a:t>
            </a:r>
            <a:endParaRPr lang="en-US" altLang="zh-CN" sz="2400" dirty="0"/>
          </a:p>
          <a:p>
            <a:endParaRPr lang="en-US" altLang="zh-CN" dirty="0"/>
          </a:p>
        </p:txBody>
      </p:sp>
      <p:pic>
        <p:nvPicPr>
          <p:cNvPr id="4" name="图片 3"/>
          <p:cNvPicPr>
            <a:picLocks noChangeAspect="1"/>
          </p:cNvPicPr>
          <p:nvPr/>
        </p:nvPicPr>
        <p:blipFill>
          <a:blip r:embed="rId1"/>
          <a:stretch>
            <a:fillRect/>
          </a:stretch>
        </p:blipFill>
        <p:spPr>
          <a:xfrm>
            <a:off x="268754" y="1844816"/>
            <a:ext cx="7345861" cy="4380048"/>
          </a:xfrm>
          <a:prstGeom prst="rect">
            <a:avLst/>
          </a:prstGeom>
        </p:spPr>
      </p:pic>
      <p:sp>
        <p:nvSpPr>
          <p:cNvPr id="5" name="文本框 4"/>
          <p:cNvSpPr txBox="1"/>
          <p:nvPr/>
        </p:nvSpPr>
        <p:spPr>
          <a:xfrm>
            <a:off x="8001046" y="1947249"/>
            <a:ext cx="3488924" cy="417518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u"/>
            </a:pPr>
            <a:r>
              <a:rPr lang="zh-CN" altLang="en-US" sz="2000" dirty="0">
                <a:latin typeface="楷体" panose="02010609060101010101" pitchFamily="49" charset="-122"/>
                <a:ea typeface="楷体" panose="02010609060101010101" pitchFamily="49" charset="-122"/>
              </a:rPr>
              <a:t>该图表明至少需要千亿级别的训练语料方可使得千亿模型的</a:t>
            </a:r>
            <a:r>
              <a:rPr lang="en-US" altLang="zh-CN" sz="2000" dirty="0">
                <a:latin typeface="楷体" panose="02010609060101010101" pitchFamily="49" charset="-122"/>
                <a:ea typeface="楷体" panose="02010609060101010101" pitchFamily="49" charset="-122"/>
              </a:rPr>
              <a:t>loss</a:t>
            </a:r>
            <a:r>
              <a:rPr lang="zh-CN" altLang="en-US" sz="2000" dirty="0">
                <a:latin typeface="楷体" panose="02010609060101010101" pitchFamily="49" charset="-122"/>
                <a:ea typeface="楷体" panose="02010609060101010101" pitchFamily="49" charset="-122"/>
              </a:rPr>
              <a:t>降至较为平缓的区间。</a:t>
            </a:r>
            <a:endParaRPr lang="en-US" altLang="zh-CN" sz="2000" dirty="0">
              <a:latin typeface="楷体" panose="02010609060101010101" pitchFamily="49" charset="-122"/>
              <a:ea typeface="楷体" panose="02010609060101010101" pitchFamily="49" charset="-122"/>
            </a:endParaRPr>
          </a:p>
          <a:p>
            <a:pPr marL="342900" indent="-342900" algn="just">
              <a:lnSpc>
                <a:spcPct val="150000"/>
              </a:lnSpc>
              <a:buFont typeface="Wingdings" panose="05000000000000000000" pitchFamily="2" charset="2"/>
              <a:buChar char="u"/>
            </a:pPr>
            <a:endParaRPr lang="en-US" altLang="zh-CN" sz="2000" dirty="0">
              <a:latin typeface="楷体" panose="02010609060101010101" pitchFamily="49" charset="-122"/>
              <a:ea typeface="楷体" panose="02010609060101010101" pitchFamily="49" charset="-122"/>
            </a:endParaRPr>
          </a:p>
          <a:p>
            <a:pPr marL="342900" indent="-342900" algn="just">
              <a:lnSpc>
                <a:spcPct val="150000"/>
              </a:lnSpc>
              <a:buFont typeface="Wingdings" panose="05000000000000000000" pitchFamily="2" charset="2"/>
              <a:buChar char="u"/>
            </a:pPr>
            <a:r>
              <a:rPr lang="zh-CN" altLang="en-US" sz="2000" dirty="0">
                <a:latin typeface="楷体" panose="02010609060101010101" pitchFamily="49" charset="-122"/>
                <a:ea typeface="楷体" panose="02010609060101010101" pitchFamily="49" charset="-122"/>
              </a:rPr>
              <a:t>由于古籍训练数据量的限制，我们使用继续预训练方法而非从头训练方法预训练基座模型。</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4284" y="3018935"/>
            <a:ext cx="6154048" cy="664210"/>
          </a:xfrm>
        </p:spPr>
        <p:txBody>
          <a:bodyPr/>
          <a:lstStyle/>
          <a:p>
            <a:r>
              <a:rPr lang="zh-CN" altLang="en-US" dirty="0"/>
              <a:t>继续</a:t>
            </a:r>
            <a:r>
              <a:rPr lang="zh-CN" altLang="en-US" dirty="0"/>
              <a:t>预训练</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3057247" cy="535531"/>
          </a:xfrm>
        </p:spPr>
        <p:txBody>
          <a:bodyPr/>
          <a:lstStyle/>
          <a:p>
            <a:r>
              <a:rPr lang="zh-CN" altLang="en-US" dirty="0"/>
              <a:t>继续预训练方法</a:t>
            </a:r>
            <a:endParaRPr lang="zh-CN" altLang="en-US" dirty="0"/>
          </a:p>
        </p:txBody>
      </p:sp>
      <p:sp>
        <p:nvSpPr>
          <p:cNvPr id="2" name="文本框 1"/>
          <p:cNvSpPr txBox="1"/>
          <p:nvPr/>
        </p:nvSpPr>
        <p:spPr>
          <a:xfrm>
            <a:off x="435007" y="994299"/>
            <a:ext cx="10981677" cy="4471609"/>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sz="2400" dirty="0"/>
              <a:t>继续预训练方法基于以下的假设：</a:t>
            </a:r>
            <a:endParaRPr lang="en-US" altLang="zh-CN" sz="2400" dirty="0"/>
          </a:p>
          <a:p>
            <a:pPr marL="342900" indent="-34290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即使模型已经在大型数据集上进行了预训练，为特定任务进一步训练模型仍然可能是有益的。</a:t>
            </a:r>
            <a:endParaRPr lang="en-US" altLang="zh-CN" sz="2000" dirty="0">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通过对于训练算法和数据的把控，可以很大程度上避免大语言模型在训练过程中的灾难性遗忘，使其即获得新知识，又保持原有的知识体系和语言能力。</a:t>
            </a:r>
            <a:endParaRPr lang="en-US" altLang="zh-CN" sz="2400" dirty="0"/>
          </a:p>
          <a:p>
            <a:pPr marL="285750" indent="-285750">
              <a:lnSpc>
                <a:spcPct val="150000"/>
              </a:lnSpc>
              <a:buFont typeface="Wingdings" panose="05000000000000000000" pitchFamily="2" charset="2"/>
              <a:buChar char="u"/>
            </a:pPr>
            <a:endParaRPr lang="en-US" altLang="zh-CN" sz="2400" dirty="0"/>
          </a:p>
          <a:p>
            <a:pPr marL="285750" indent="-285750">
              <a:lnSpc>
                <a:spcPct val="150000"/>
              </a:lnSpc>
              <a:buFont typeface="Wingdings" panose="05000000000000000000" pitchFamily="2" charset="2"/>
              <a:buChar char="u"/>
            </a:pPr>
            <a:r>
              <a:rPr lang="zh-CN" altLang="en-US" sz="2400" dirty="0"/>
              <a:t>继续预训练大模型仍然对硬件环境要求很高</a:t>
            </a:r>
            <a:endParaRPr lang="en-US" altLang="zh-CN" sz="2400" dirty="0"/>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2000" dirty="0">
                <a:solidFill>
                  <a:prstClr val="black"/>
                </a:solidFill>
                <a:latin typeface="楷体" panose="02010609060101010101" pitchFamily="49" charset="-122"/>
                <a:ea typeface="楷体" panose="02010609060101010101" pitchFamily="49" charset="-122"/>
              </a:rPr>
              <a:t>虽然继续预训练一定程度上降低了对于数据的要求，但是对于硬件环境的要求仍然很高，由于继续预训练需要预先加载模型，因此对于显存的要求甚至高于从头训练。</a:t>
            </a:r>
            <a:endParaRPr kumimoji="0" lang="en-US" altLang="zh-CN" sz="20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大模型预训练所涉及的多卡甚至多机并行问题对于设备之间的通讯要求也很高。</a:t>
            </a: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黑体" panose="02010609060101010101" charset="-122"/>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6340197" cy="535531"/>
          </a:xfrm>
        </p:spPr>
        <p:txBody>
          <a:bodyPr/>
          <a:lstStyle/>
          <a:p>
            <a:r>
              <a:rPr lang="zh-CN" altLang="en-US" dirty="0"/>
              <a:t>拼接多个短文本，尽可能减少填充</a:t>
            </a:r>
            <a:endParaRPr lang="zh-CN" altLang="en-US" dirty="0"/>
          </a:p>
        </p:txBody>
      </p:sp>
      <p:sp>
        <p:nvSpPr>
          <p:cNvPr id="4" name="文本框 3"/>
          <p:cNvSpPr txBox="1"/>
          <p:nvPr/>
        </p:nvSpPr>
        <p:spPr>
          <a:xfrm>
            <a:off x="722350" y="4559882"/>
            <a:ext cx="10747298" cy="1667764"/>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用结束符号拼接多个短句，直至训练</a:t>
            </a:r>
            <a:r>
              <a:rPr lang="en-US" altLang="zh-CN" sz="2400" dirty="0">
                <a:latin typeface="楷体" panose="02010609060101010101" pitchFamily="49" charset="-122"/>
                <a:ea typeface="楷体" panose="02010609060101010101" pitchFamily="49" charset="-122"/>
              </a:rPr>
              <a:t>sequence</a:t>
            </a:r>
            <a:r>
              <a:rPr lang="zh-CN" altLang="en-US" sz="2400" dirty="0">
                <a:latin typeface="楷体" panose="02010609060101010101" pitchFamily="49" charset="-122"/>
                <a:ea typeface="楷体" panose="02010609060101010101" pitchFamily="49" charset="-122"/>
              </a:rPr>
              <a:t>的长度达到</a:t>
            </a:r>
            <a:r>
              <a:rPr lang="en-US" altLang="zh-CN" sz="2400" dirty="0">
                <a:latin typeface="楷体" panose="02010609060101010101" pitchFamily="49" charset="-122"/>
                <a:ea typeface="楷体" panose="02010609060101010101" pitchFamily="49" charset="-122"/>
              </a:rPr>
              <a:t>2048</a:t>
            </a:r>
            <a:r>
              <a:rPr lang="zh-CN" altLang="en-US" sz="2400" dirty="0">
                <a:latin typeface="楷体" panose="02010609060101010101" pitchFamily="49" charset="-122"/>
                <a:ea typeface="楷体" panose="02010609060101010101" pitchFamily="49" charset="-122"/>
              </a:rPr>
              <a:t>为止。降低</a:t>
            </a:r>
            <a:r>
              <a:rPr lang="en-US" altLang="zh-CN" sz="2400" dirty="0">
                <a:latin typeface="楷体" panose="02010609060101010101" pitchFamily="49" charset="-122"/>
                <a:ea typeface="楷体" panose="02010609060101010101" pitchFamily="49" charset="-122"/>
              </a:rPr>
              <a:t>padding</a:t>
            </a:r>
            <a:r>
              <a:rPr lang="zh-CN" altLang="en-US" sz="2400" dirty="0">
                <a:latin typeface="楷体" panose="02010609060101010101" pitchFamily="49" charset="-122"/>
                <a:ea typeface="楷体" panose="02010609060101010101" pitchFamily="49" charset="-122"/>
              </a:rPr>
              <a:t>的计算损耗。</a:t>
            </a:r>
            <a:endParaRPr lang="en-US" altLang="zh-CN" sz="2400" dirty="0">
              <a:latin typeface="楷体" panose="02010609060101010101" pitchFamily="49" charset="-122"/>
              <a:ea typeface="楷体" panose="02010609060101010101" pitchFamily="49" charset="-122"/>
            </a:endParaRPr>
          </a:p>
          <a:p>
            <a:pPr marL="342900" indent="-342900">
              <a:lnSpc>
                <a:spcPct val="150000"/>
              </a:lnSpc>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使用该方法将总</a:t>
            </a:r>
            <a:r>
              <a:rPr lang="en-US" altLang="zh-CN" sz="2400" dirty="0">
                <a:latin typeface="楷体" panose="02010609060101010101" pitchFamily="49" charset="-122"/>
                <a:ea typeface="楷体" panose="02010609060101010101" pitchFamily="49" charset="-122"/>
              </a:rPr>
              <a:t>sample</a:t>
            </a:r>
            <a:r>
              <a:rPr lang="zh-CN" altLang="en-US" sz="2400" dirty="0">
                <a:latin typeface="楷体" panose="02010609060101010101" pitchFamily="49" charset="-122"/>
                <a:ea typeface="楷体" panose="02010609060101010101" pitchFamily="49" charset="-122"/>
              </a:rPr>
              <a:t>数从</a:t>
            </a:r>
            <a:r>
              <a:rPr lang="en-US" altLang="zh-CN" sz="2400" dirty="0">
                <a:latin typeface="楷体" panose="02010609060101010101" pitchFamily="49" charset="-122"/>
                <a:ea typeface="楷体" panose="02010609060101010101" pitchFamily="49" charset="-122"/>
              </a:rPr>
              <a:t>2200</a:t>
            </a:r>
            <a:r>
              <a:rPr lang="zh-CN" altLang="en-US" sz="2400" dirty="0">
                <a:latin typeface="楷体" panose="02010609060101010101" pitchFamily="49" charset="-122"/>
                <a:ea typeface="楷体" panose="02010609060101010101" pitchFamily="49" charset="-122"/>
              </a:rPr>
              <a:t>万降低至约</a:t>
            </a:r>
            <a:r>
              <a:rPr lang="en-US" altLang="zh-CN" sz="2400" dirty="0">
                <a:latin typeface="楷体" panose="02010609060101010101" pitchFamily="49" charset="-122"/>
                <a:ea typeface="楷体" panose="02010609060101010101" pitchFamily="49" charset="-122"/>
              </a:rPr>
              <a:t>150</a:t>
            </a:r>
            <a:r>
              <a:rPr lang="zh-CN" altLang="en-US" sz="2400" dirty="0">
                <a:latin typeface="楷体" panose="02010609060101010101" pitchFamily="49" charset="-122"/>
                <a:ea typeface="楷体" panose="02010609060101010101" pitchFamily="49" charset="-122"/>
              </a:rPr>
              <a:t>万。节省了</a:t>
            </a:r>
            <a:r>
              <a:rPr lang="en-US" altLang="zh-CN" sz="2400" dirty="0">
                <a:latin typeface="楷体" panose="02010609060101010101" pitchFamily="49" charset="-122"/>
                <a:ea typeface="楷体" panose="02010609060101010101" pitchFamily="49" charset="-122"/>
              </a:rPr>
              <a:t>10</a:t>
            </a:r>
            <a:r>
              <a:rPr lang="zh-CN" altLang="en-US" sz="2400" dirty="0">
                <a:latin typeface="楷体" panose="02010609060101010101" pitchFamily="49" charset="-122"/>
                <a:ea typeface="楷体" panose="02010609060101010101" pitchFamily="49" charset="-122"/>
              </a:rPr>
              <a:t>多倍训练时间。</a:t>
            </a:r>
            <a:endParaRPr lang="en-US" altLang="zh-CN" sz="2400" dirty="0">
              <a:latin typeface="楷体" panose="02010609060101010101" pitchFamily="49" charset="-122"/>
              <a:ea typeface="楷体" panose="02010609060101010101" pitchFamily="49" charset="-122"/>
            </a:endParaRPr>
          </a:p>
        </p:txBody>
      </p:sp>
      <p:sp>
        <p:nvSpPr>
          <p:cNvPr id="5" name="矩形: 圆角 4"/>
          <p:cNvSpPr/>
          <p:nvPr/>
        </p:nvSpPr>
        <p:spPr>
          <a:xfrm>
            <a:off x="1031790" y="1062681"/>
            <a:ext cx="10194324" cy="3497201"/>
          </a:xfrm>
          <a:prstGeom prst="roundRect">
            <a:avLst/>
          </a:prstGeom>
          <a:solidFill>
            <a:schemeClr val="accent1">
              <a:lumMod val="10000"/>
              <a:lumOff val="90000"/>
            </a:schemeClr>
          </a:solidFill>
        </p:spPr>
        <p:style>
          <a:lnRef idx="2">
            <a:schemeClr val="dk1"/>
          </a:lnRef>
          <a:fillRef idx="1">
            <a:schemeClr val="lt1"/>
          </a:fillRef>
          <a:effectRef idx="0">
            <a:schemeClr val="dk1"/>
          </a:effectRef>
          <a:fontRef idx="minor">
            <a:schemeClr val="dk1"/>
          </a:fontRef>
        </p:style>
        <p:txBody>
          <a:bodyPr rtlCol="0" anchor="ctr"/>
          <a:lstStyle/>
          <a:p>
            <a:pPr defTabSz="794385"/>
            <a:r>
              <a:rPr lang="en-US" altLang="zh-TW" sz="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Inputs:</a:t>
            </a:r>
            <a:endParaRPr lang="en-US" altLang="zh-TW" sz="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defTabSz="794385"/>
            <a:r>
              <a:rPr lang="zh-TW" altLang="en-US" sz="1600" dirty="0">
                <a:solidFill>
                  <a:prstClr val="black"/>
                </a:solidFill>
                <a:latin typeface="Calibri" panose="020F0502020204030204"/>
                <a:ea typeface="宋体" panose="02010600030101010101" pitchFamily="2" charset="-122"/>
              </a:rPr>
              <a:t>王莽篡奪皇位，改變疊的制度，貶鉤町王爲鉤町侯。</a:t>
            </a:r>
            <a:r>
              <a:rPr lang="en-US" altLang="zh-TW" sz="1600" dirty="0">
                <a:solidFill>
                  <a:prstClr val="black"/>
                </a:solidFill>
                <a:latin typeface="Calibri" panose="020F0502020204030204"/>
                <a:ea typeface="宋体" panose="02010600030101010101" pitchFamily="2" charset="-122"/>
              </a:rPr>
              <a:t>&lt;/s&gt;</a:t>
            </a:r>
            <a:r>
              <a:rPr lang="zh-TW" altLang="en-US" sz="1600" dirty="0">
                <a:solidFill>
                  <a:prstClr val="black"/>
                </a:solidFill>
                <a:latin typeface="Calibri" panose="020F0502020204030204"/>
                <a:ea typeface="宋体" panose="02010600030101010101" pitchFamily="2" charset="-122"/>
              </a:rPr>
              <a:t>陸賈到達南粤，南粤王十分驚恐，於是叩頭謝罪，願意遵奉漢天子的命令，永遠做漢朝的藩臣，履行貢納之職。</a:t>
            </a:r>
            <a:r>
              <a:rPr lang="en-US" altLang="zh-TW" sz="1600" dirty="0">
                <a:solidFill>
                  <a:prstClr val="black"/>
                </a:solidFill>
                <a:latin typeface="Calibri" panose="020F0502020204030204"/>
                <a:ea typeface="宋体" panose="02010600030101010101" pitchFamily="2" charset="-122"/>
              </a:rPr>
              <a:t> &lt;/s&gt;</a:t>
            </a:r>
            <a:r>
              <a:rPr lang="zh-TW" altLang="en-US" sz="1600" dirty="0">
                <a:solidFill>
                  <a:prstClr val="black"/>
                </a:solidFill>
                <a:latin typeface="Calibri" panose="020F0502020204030204"/>
                <a:ea typeface="宋体" panose="02010600030101010101" pitchFamily="2" charset="-122"/>
              </a:rPr>
              <a:t>現在天子幸而可憐我，恢復我原來的王號，使我像原來一樣與漢朝通使，我死也瞑目了，從今改號，再也不敢稱帝了！恭敬地以臣禮通過使者獻上白璧一對，翠鳥千隻，犀角十個，紫貝五百枚，桂蠹一瓶，翡翠四十對，孔雀兩對。</a:t>
            </a:r>
            <a:r>
              <a:rPr lang="en-US" altLang="zh-TW" sz="1600" dirty="0">
                <a:solidFill>
                  <a:prstClr val="black"/>
                </a:solidFill>
                <a:latin typeface="Calibri" panose="020F0502020204030204"/>
                <a:ea typeface="宋体" panose="02010600030101010101" pitchFamily="2" charset="-122"/>
              </a:rPr>
              <a:t> &lt;/s&gt;</a:t>
            </a:r>
            <a:r>
              <a:rPr lang="zh-TW" altLang="en-US" sz="1600" dirty="0">
                <a:solidFill>
                  <a:prstClr val="black"/>
                </a:solidFill>
                <a:latin typeface="Calibri" panose="020F0502020204030204"/>
                <a:ea typeface="宋体" panose="02010600030101010101" pitchFamily="2" charset="-122"/>
              </a:rPr>
              <a:t>陸賈回來報告，文帝非常高興。</a:t>
            </a:r>
            <a:r>
              <a:rPr lang="en-US" altLang="zh-TW" sz="1600" dirty="0">
                <a:solidFill>
                  <a:prstClr val="black"/>
                </a:solidFill>
                <a:latin typeface="Calibri" panose="020F0502020204030204"/>
                <a:ea typeface="宋体" panose="02010600030101010101" pitchFamily="2" charset="-122"/>
              </a:rPr>
              <a:t> &lt;/s&gt;</a:t>
            </a:r>
            <a:r>
              <a:rPr lang="zh-TW" altLang="en-US" sz="1600" dirty="0">
                <a:solidFill>
                  <a:prstClr val="black"/>
                </a:solidFill>
                <a:latin typeface="Calibri" panose="020F0502020204030204"/>
                <a:ea typeface="宋体" panose="02010600030101010101" pitchFamily="2" charset="-122"/>
              </a:rPr>
              <a:t>第三年，閩粤王郢興兵攻打南粤邊境的城邑。</a:t>
            </a:r>
            <a:r>
              <a:rPr lang="en-US" altLang="zh-TW" sz="1600" dirty="0">
                <a:solidFill>
                  <a:prstClr val="black"/>
                </a:solidFill>
                <a:latin typeface="Calibri" panose="020F0502020204030204"/>
                <a:ea typeface="宋体" panose="02010600030101010101" pitchFamily="2" charset="-122"/>
              </a:rPr>
              <a:t> &lt;/s&gt;</a:t>
            </a:r>
            <a:r>
              <a:rPr lang="zh-TW" altLang="en-US" sz="1600" dirty="0">
                <a:solidFill>
                  <a:prstClr val="black"/>
                </a:solidFill>
                <a:latin typeface="Calibri" panose="020F0502020204030204"/>
                <a:ea typeface="宋体" panose="02010600030101010101" pitchFamily="2" charset="-122"/>
              </a:rPr>
              <a:t>伏波將軍統領被赦的罪人，因路途遥遠而誤了軍期，與樓船將軍會師的纔一千多人，於是一起進軍。</a:t>
            </a:r>
            <a:r>
              <a:rPr lang="en-US" altLang="zh-TW" sz="1600" dirty="0">
                <a:solidFill>
                  <a:prstClr val="black"/>
                </a:solidFill>
                <a:latin typeface="Calibri" panose="020F0502020204030204"/>
                <a:ea typeface="宋体" panose="02010600030101010101" pitchFamily="2" charset="-122"/>
              </a:rPr>
              <a:t> &lt;/s&gt;</a:t>
            </a:r>
            <a:r>
              <a:rPr lang="zh-TW" altLang="en-US" sz="1600" dirty="0">
                <a:solidFill>
                  <a:prstClr val="black"/>
                </a:solidFill>
                <a:latin typeface="Calibri" panose="020F0502020204030204"/>
                <a:ea typeface="宋体" panose="02010600030101010101" pitchFamily="2" charset="-122"/>
              </a:rPr>
              <a:t>樓船將軍奮力攻燒敵軍，反而把他們驅趕到伏波將軍營中。</a:t>
            </a:r>
            <a:r>
              <a:rPr lang="en-US" altLang="zh-TW" sz="1600" dirty="0">
                <a:solidFill>
                  <a:prstClr val="black"/>
                </a:solidFill>
                <a:latin typeface="Calibri" panose="020F0502020204030204"/>
                <a:ea typeface="宋体" panose="02010600030101010101" pitchFamily="2" charset="-122"/>
              </a:rPr>
              <a:t> &lt;/s&gt;</a:t>
            </a:r>
            <a:r>
              <a:rPr lang="zh-TW" altLang="en-US" sz="1600" dirty="0">
                <a:solidFill>
                  <a:prstClr val="black"/>
                </a:solidFill>
                <a:latin typeface="Calibri" panose="020F0502020204030204"/>
                <a:ea typeface="宋体" panose="02010600030101010101" pitchFamily="2" charset="-122"/>
              </a:rPr>
              <a:t>樓船將軍暢僕以其能衝鋒陷陣、勇於攻堅而被封爲將梁侯。</a:t>
            </a:r>
            <a:r>
              <a:rPr lang="en-US" altLang="zh-TW" sz="1600" dirty="0">
                <a:solidFill>
                  <a:prstClr val="black"/>
                </a:solidFill>
                <a:latin typeface="Calibri" panose="020F0502020204030204"/>
                <a:ea typeface="宋体" panose="02010600030101010101" pitchFamily="2" charset="-122"/>
              </a:rPr>
              <a:t> &lt;/s&gt;</a:t>
            </a:r>
            <a:r>
              <a:rPr lang="zh-TW" altLang="en-US" sz="1600" dirty="0">
                <a:solidFill>
                  <a:prstClr val="black"/>
                </a:solidFill>
                <a:latin typeface="Calibri" panose="020F0502020204030204"/>
                <a:ea typeface="宋体" panose="02010600030101010101" pitchFamily="2" charset="-122"/>
              </a:rPr>
              <a:t>建元三年，閩粤發兵圍攻東甌，更甌派人向天子告急。</a:t>
            </a:r>
            <a:r>
              <a:rPr lang="en-US" altLang="zh-TW" sz="1600" dirty="0">
                <a:solidFill>
                  <a:prstClr val="black"/>
                </a:solidFill>
                <a:latin typeface="Calibri" panose="020F0502020204030204"/>
                <a:ea typeface="宋体" panose="02010600030101010101" pitchFamily="2" charset="-122"/>
              </a:rPr>
              <a:t> &lt;/s&gt;</a:t>
            </a:r>
            <a:r>
              <a:rPr lang="zh-TW" altLang="en-US" sz="1600" dirty="0">
                <a:solidFill>
                  <a:prstClr val="black"/>
                </a:solidFill>
                <a:latin typeface="Calibri" panose="020F0502020204030204"/>
                <a:ea typeface="宋体" panose="02010600030101010101" pitchFamily="2" charset="-122"/>
              </a:rPr>
              <a:t>漢朝軍隊人多勢衆，即使我們僥幸取勝，後面來的會更多，直到把関豊國消滅纔會停止。</a:t>
            </a:r>
            <a:r>
              <a:rPr lang="en-US" altLang="zh-TW" sz="1600" dirty="0">
                <a:solidFill>
                  <a:prstClr val="black"/>
                </a:solidFill>
                <a:latin typeface="Calibri" panose="020F0502020204030204"/>
                <a:ea typeface="宋体" panose="02010600030101010101" pitchFamily="2" charset="-122"/>
              </a:rPr>
              <a:t> &lt;/s&gt;</a:t>
            </a:r>
            <a:r>
              <a:rPr lang="zh-TW" altLang="en-US" sz="1600" dirty="0">
                <a:solidFill>
                  <a:prstClr val="black"/>
                </a:solidFill>
                <a:latin typeface="Calibri" panose="020F0502020204030204"/>
                <a:ea typeface="宋体" panose="02010600030101010101" pitchFamily="2" charset="-122"/>
              </a:rPr>
              <a:t>武道認爲士卒很勞累，没有答應擾僕的請求，命令罷兵，留下各營兵馬，屯駐在豫章梅領待命。</a:t>
            </a:r>
            <a:r>
              <a:rPr lang="en-US" altLang="zh-TW" sz="1600" dirty="0">
                <a:solidFill>
                  <a:prstClr val="black"/>
                </a:solidFill>
                <a:latin typeface="Calibri" panose="020F0502020204030204"/>
                <a:ea typeface="宋体" panose="02010600030101010101" pitchFamily="2" charset="-122"/>
              </a:rPr>
              <a:t> &lt;/s&gt;</a:t>
            </a:r>
            <a:r>
              <a:rPr lang="zh-TW" altLang="en-US" sz="1600" dirty="0">
                <a:solidFill>
                  <a:prstClr val="black"/>
                </a:solidFill>
                <a:latin typeface="Calibri" panose="020F0502020204030204"/>
                <a:ea typeface="宋体" panose="02010600030101010101" pitchFamily="2" charset="-122"/>
              </a:rPr>
              <a:t>秦吞滅諸侯，惟獨楚國還保留着一個滇王。</a:t>
            </a:r>
            <a:r>
              <a:rPr lang="en-US" altLang="zh-TW" sz="1600" dirty="0">
                <a:solidFill>
                  <a:prstClr val="black"/>
                </a:solidFill>
                <a:latin typeface="Calibri" panose="020F0502020204030204"/>
                <a:ea typeface="宋体" panose="02010600030101010101" pitchFamily="2" charset="-122"/>
              </a:rPr>
              <a:t>…</a:t>
            </a:r>
            <a:endParaRPr lang="zh-TW" altLang="en-US" sz="1600" dirty="0">
              <a:solidFill>
                <a:prstClr val="black"/>
              </a:solidFill>
              <a:latin typeface="Calibri" panose="020F0502020204030204"/>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5519460" cy="535531"/>
          </a:xfrm>
        </p:spPr>
        <p:txBody>
          <a:bodyPr/>
          <a:lstStyle/>
          <a:p>
            <a:r>
              <a:rPr lang="zh-CN" altLang="en-US" dirty="0"/>
              <a:t>大模型预训练数据集配比问题</a:t>
            </a:r>
            <a:endParaRPr lang="en-US" altLang="zh-CN" dirty="0"/>
          </a:p>
        </p:txBody>
      </p:sp>
      <p:sp>
        <p:nvSpPr>
          <p:cNvPr id="3" name="矩形 2"/>
          <p:cNvSpPr/>
          <p:nvPr/>
        </p:nvSpPr>
        <p:spPr>
          <a:xfrm>
            <a:off x="531056" y="1119400"/>
            <a:ext cx="11129888" cy="195919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t>不能仅使用古汉语文本训练模型</a:t>
            </a:r>
            <a:endParaRPr lang="en-US" altLang="zh-CN" sz="2400" dirty="0"/>
          </a:p>
          <a:p>
            <a:pPr marL="342900" indent="-342900">
              <a:lnSpc>
                <a:spcPct val="15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当前中文通用大语言模型的训练语料以现代汉语为主，而古代汉语与现代汉语相比，字形及语法结构变化较大，如果只使用古代汉语作为训练语料，极有可能导致大模型的灾难性遗忘，反而降低了模型原有性能。</a:t>
            </a:r>
            <a:endParaRPr lang="en-US" altLang="zh-CN" sz="2000" dirty="0">
              <a:latin typeface="楷体" panose="02010609060101010101" pitchFamily="49" charset="-122"/>
              <a:ea typeface="楷体" panose="02010609060101010101" pitchFamily="49" charset="-122"/>
            </a:endParaRPr>
          </a:p>
        </p:txBody>
      </p:sp>
      <p:sp>
        <p:nvSpPr>
          <p:cNvPr id="29" name="椭圆 28"/>
          <p:cNvSpPr/>
          <p:nvPr/>
        </p:nvSpPr>
        <p:spPr>
          <a:xfrm>
            <a:off x="431110" y="4426733"/>
            <a:ext cx="2353962" cy="776130"/>
          </a:xfrm>
          <a:prstGeom prst="ellipse">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defTabSz="794385"/>
            <a:r>
              <a:rPr lang="zh-CN" altLang="en-US" sz="1565" dirty="0">
                <a:solidFill>
                  <a:prstClr val="black"/>
                </a:solidFill>
                <a:latin typeface="Calibri" panose="020F0502020204030204"/>
                <a:ea typeface="宋体" panose="02010600030101010101" pitchFamily="2" charset="-122"/>
              </a:rPr>
              <a:t>训练数据集</a:t>
            </a:r>
            <a:endParaRPr lang="zh-CN" altLang="en-US" sz="1565" dirty="0">
              <a:solidFill>
                <a:prstClr val="black"/>
              </a:solidFill>
              <a:latin typeface="Calibri" panose="020F0502020204030204"/>
              <a:ea typeface="宋体" panose="02010600030101010101" pitchFamily="2" charset="-122"/>
            </a:endParaRPr>
          </a:p>
        </p:txBody>
      </p:sp>
      <p:sp>
        <p:nvSpPr>
          <p:cNvPr id="30" name="左大括号 29"/>
          <p:cNvSpPr/>
          <p:nvPr/>
        </p:nvSpPr>
        <p:spPr>
          <a:xfrm>
            <a:off x="2915266" y="3138616"/>
            <a:ext cx="358346" cy="3330146"/>
          </a:xfrm>
          <a:prstGeom prst="leftBrace">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dirty="0"/>
          </a:p>
        </p:txBody>
      </p:sp>
      <p:sp>
        <p:nvSpPr>
          <p:cNvPr id="31" name="矩形: 圆角 30"/>
          <p:cNvSpPr/>
          <p:nvPr/>
        </p:nvSpPr>
        <p:spPr>
          <a:xfrm>
            <a:off x="3403806" y="3250043"/>
            <a:ext cx="1666993" cy="35791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794385"/>
            <a:r>
              <a:rPr lang="zh-CN" altLang="en-US" sz="1565" dirty="0">
                <a:solidFill>
                  <a:prstClr val="black"/>
                </a:solidFill>
                <a:latin typeface="Calibri" panose="020F0502020204030204"/>
                <a:ea typeface="宋体" panose="02010600030101010101" pitchFamily="2" charset="-122"/>
              </a:rPr>
              <a:t>悟道数据集</a:t>
            </a:r>
            <a:endParaRPr lang="zh-CN" altLang="en-US" sz="1565" dirty="0">
              <a:solidFill>
                <a:prstClr val="black"/>
              </a:solidFill>
              <a:latin typeface="Calibri" panose="020F0502020204030204"/>
              <a:ea typeface="宋体" panose="02010600030101010101" pitchFamily="2" charset="-122"/>
            </a:endParaRPr>
          </a:p>
        </p:txBody>
      </p:sp>
      <p:sp>
        <p:nvSpPr>
          <p:cNvPr id="32" name="矩形: 圆角 31"/>
          <p:cNvSpPr/>
          <p:nvPr/>
        </p:nvSpPr>
        <p:spPr>
          <a:xfrm>
            <a:off x="3403806" y="6040571"/>
            <a:ext cx="2207754" cy="35791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794385"/>
            <a:r>
              <a:rPr lang="zh-CN" altLang="en-US" sz="1565" dirty="0">
                <a:solidFill>
                  <a:prstClr val="black"/>
                </a:solidFill>
                <a:latin typeface="Calibri" panose="020F0502020204030204"/>
                <a:ea typeface="宋体" panose="02010600030101010101" pitchFamily="2" charset="-122"/>
              </a:rPr>
              <a:t>四库全书</a:t>
            </a:r>
            <a:r>
              <a:rPr lang="en-US" altLang="zh-CN" sz="1565" dirty="0">
                <a:solidFill>
                  <a:prstClr val="black"/>
                </a:solidFill>
                <a:latin typeface="Calibri" panose="020F0502020204030204"/>
                <a:ea typeface="宋体" panose="02010600030101010101" pitchFamily="2" charset="-122"/>
              </a:rPr>
              <a:t>+</a:t>
            </a:r>
            <a:r>
              <a:rPr lang="zh-CN" altLang="en-US" sz="1565" dirty="0">
                <a:solidFill>
                  <a:prstClr val="black"/>
                </a:solidFill>
                <a:latin typeface="Calibri" panose="020F0502020204030204"/>
                <a:ea typeface="宋体" panose="02010600030101010101" pitchFamily="2" charset="-122"/>
              </a:rPr>
              <a:t>殆知阁语料</a:t>
            </a:r>
            <a:endParaRPr lang="zh-CN" altLang="en-US" sz="1565" dirty="0">
              <a:solidFill>
                <a:prstClr val="black"/>
              </a:solidFill>
              <a:latin typeface="Calibri" panose="020F0502020204030204"/>
              <a:ea typeface="宋体" panose="02010600030101010101" pitchFamily="2" charset="-122"/>
            </a:endParaRPr>
          </a:p>
        </p:txBody>
      </p:sp>
      <p:sp>
        <p:nvSpPr>
          <p:cNvPr id="33" name="矩形: 圆角 32"/>
          <p:cNvSpPr/>
          <p:nvPr/>
        </p:nvSpPr>
        <p:spPr>
          <a:xfrm>
            <a:off x="3403806" y="4180219"/>
            <a:ext cx="1547544" cy="35791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794385"/>
            <a:r>
              <a:rPr lang="zh-CN" altLang="en-US" sz="1565" dirty="0">
                <a:solidFill>
                  <a:prstClr val="black"/>
                </a:solidFill>
                <a:latin typeface="Calibri" panose="020F0502020204030204"/>
                <a:ea typeface="宋体" panose="02010600030101010101" pitchFamily="2" charset="-122"/>
              </a:rPr>
              <a:t>指令数据集</a:t>
            </a:r>
            <a:endParaRPr lang="zh-CN" altLang="en-US" sz="1565" dirty="0">
              <a:solidFill>
                <a:prstClr val="black"/>
              </a:solidFill>
              <a:latin typeface="Calibri" panose="020F0502020204030204"/>
              <a:ea typeface="宋体" panose="02010600030101010101" pitchFamily="2" charset="-122"/>
            </a:endParaRPr>
          </a:p>
        </p:txBody>
      </p:sp>
      <p:sp>
        <p:nvSpPr>
          <p:cNvPr id="34" name="矩形: 圆角 33"/>
          <p:cNvSpPr/>
          <p:nvPr/>
        </p:nvSpPr>
        <p:spPr>
          <a:xfrm>
            <a:off x="3403806" y="5110395"/>
            <a:ext cx="1485179" cy="35791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794385"/>
            <a:r>
              <a:rPr lang="zh-CN" altLang="en-US" sz="1565" dirty="0">
                <a:solidFill>
                  <a:prstClr val="black"/>
                </a:solidFill>
                <a:latin typeface="Calibri" panose="020F0502020204030204"/>
                <a:ea typeface="宋体" panose="02010600030101010101" pitchFamily="2" charset="-122"/>
              </a:rPr>
              <a:t>古现平行语料</a:t>
            </a:r>
            <a:endParaRPr lang="zh-CN" altLang="en-US" sz="1565" dirty="0">
              <a:solidFill>
                <a:prstClr val="black"/>
              </a:solidFill>
              <a:latin typeface="Calibri" panose="020F0502020204030204"/>
              <a:ea typeface="宋体" panose="02010600030101010101" pitchFamily="2" charset="-122"/>
            </a:endParaRPr>
          </a:p>
        </p:txBody>
      </p:sp>
      <p:sp>
        <p:nvSpPr>
          <p:cNvPr id="35" name="矩形 34"/>
          <p:cNvSpPr/>
          <p:nvPr/>
        </p:nvSpPr>
        <p:spPr>
          <a:xfrm>
            <a:off x="5875639" y="5980718"/>
            <a:ext cx="6190735" cy="477618"/>
          </a:xfrm>
          <a:prstGeom prst="rect">
            <a:avLst/>
          </a:prstGeom>
          <a:solidFill>
            <a:schemeClr val="accent1">
              <a:lumMod val="10000"/>
              <a:lumOff val="90000"/>
            </a:schemeClr>
          </a:solidFill>
        </p:spPr>
        <p:style>
          <a:lnRef idx="2">
            <a:schemeClr val="dk1"/>
          </a:lnRef>
          <a:fillRef idx="1">
            <a:schemeClr val="lt1"/>
          </a:fillRef>
          <a:effectRef idx="0">
            <a:schemeClr val="dk1"/>
          </a:effectRef>
          <a:fontRef idx="minor">
            <a:schemeClr val="dk1"/>
          </a:fontRef>
        </p:style>
        <p:txBody>
          <a:bodyPr rtlCol="0" anchor="ctr"/>
          <a:lstStyle/>
          <a:p>
            <a:pPr defTabSz="794385"/>
            <a:r>
              <a:rPr lang="zh-CN" altLang="en-US" sz="1565" dirty="0">
                <a:solidFill>
                  <a:prstClr val="black"/>
                </a:solidFill>
                <a:latin typeface="Calibri" panose="020F0502020204030204"/>
                <a:ea typeface="宋体" panose="02010600030101010101" pitchFamily="2" charset="-122"/>
              </a:rPr>
              <a:t>建中元年九月户部侍郞韩洄上言江淮钱监岁共铸钱四万五千贯输于京师度工用转送之费毎贯钱二千是本倍利也今商州有红崖</a:t>
            </a:r>
            <a:r>
              <a:rPr lang="en-US" altLang="zh-CN" sz="1565" dirty="0">
                <a:solidFill>
                  <a:prstClr val="black"/>
                </a:solidFill>
                <a:latin typeface="Calibri" panose="020F0502020204030204"/>
                <a:ea typeface="宋体" panose="02010600030101010101" pitchFamily="2" charset="-122"/>
              </a:rPr>
              <a:t>…</a:t>
            </a:r>
            <a:endParaRPr lang="zh-CN" altLang="en-US" sz="1565" dirty="0">
              <a:solidFill>
                <a:prstClr val="black"/>
              </a:solidFill>
              <a:latin typeface="Calibri" panose="020F0502020204030204"/>
              <a:ea typeface="宋体" panose="02010600030101010101" pitchFamily="2" charset="-122"/>
            </a:endParaRPr>
          </a:p>
        </p:txBody>
      </p:sp>
      <p:sp>
        <p:nvSpPr>
          <p:cNvPr id="36" name="矩形 35"/>
          <p:cNvSpPr/>
          <p:nvPr/>
        </p:nvSpPr>
        <p:spPr>
          <a:xfrm>
            <a:off x="5875639" y="3190190"/>
            <a:ext cx="6190735" cy="477618"/>
          </a:xfrm>
          <a:prstGeom prst="rect">
            <a:avLst/>
          </a:prstGeom>
          <a:solidFill>
            <a:schemeClr val="accent1">
              <a:lumMod val="10000"/>
              <a:lumOff val="90000"/>
            </a:schemeClr>
          </a:solidFill>
        </p:spPr>
        <p:style>
          <a:lnRef idx="2">
            <a:schemeClr val="dk1"/>
          </a:lnRef>
          <a:fillRef idx="1">
            <a:schemeClr val="lt1"/>
          </a:fillRef>
          <a:effectRef idx="0">
            <a:schemeClr val="dk1"/>
          </a:effectRef>
          <a:fontRef idx="minor">
            <a:schemeClr val="dk1"/>
          </a:fontRef>
        </p:style>
        <p:txBody>
          <a:bodyPr rtlCol="0" anchor="ctr"/>
          <a:lstStyle/>
          <a:p>
            <a:pPr defTabSz="794385"/>
            <a:r>
              <a:rPr lang="zh-CN" altLang="en-US" sz="1565" dirty="0">
                <a:solidFill>
                  <a:prstClr val="black"/>
                </a:solidFill>
                <a:latin typeface="Calibri" panose="020F0502020204030204"/>
                <a:ea typeface="宋体" panose="02010600030101010101" pitchFamily="2" charset="-122"/>
              </a:rPr>
              <a:t>受全球股市普遍上扬推动，纽约股市</a:t>
            </a:r>
            <a:r>
              <a:rPr lang="en-US" altLang="zh-CN" sz="1565" dirty="0">
                <a:solidFill>
                  <a:prstClr val="black"/>
                </a:solidFill>
                <a:latin typeface="Calibri" panose="020F0502020204030204"/>
                <a:ea typeface="宋体" panose="02010600030101010101" pitchFamily="2" charset="-122"/>
              </a:rPr>
              <a:t>24</a:t>
            </a:r>
            <a:r>
              <a:rPr lang="zh-CN" altLang="en-US" sz="1565" dirty="0">
                <a:solidFill>
                  <a:prstClr val="black"/>
                </a:solidFill>
                <a:latin typeface="Calibri" panose="020F0502020204030204"/>
                <a:ea typeface="宋体" panose="02010600030101010101" pitchFamily="2" charset="-122"/>
              </a:rPr>
              <a:t>日续涨，其中道琼斯指数和标普</a:t>
            </a:r>
            <a:r>
              <a:rPr lang="en-US" altLang="zh-CN" sz="1565" dirty="0">
                <a:solidFill>
                  <a:prstClr val="black"/>
                </a:solidFill>
                <a:latin typeface="Calibri" panose="020F0502020204030204"/>
                <a:ea typeface="宋体" panose="02010600030101010101" pitchFamily="2" charset="-122"/>
              </a:rPr>
              <a:t>500</a:t>
            </a:r>
            <a:r>
              <a:rPr lang="zh-CN" altLang="en-US" sz="1565" dirty="0">
                <a:solidFill>
                  <a:prstClr val="black"/>
                </a:solidFill>
                <a:latin typeface="Calibri" panose="020F0502020204030204"/>
                <a:ea typeface="宋体" panose="02010600030101010101" pitchFamily="2" charset="-122"/>
              </a:rPr>
              <a:t>指数收盘再创新高。截至当天收盘，</a:t>
            </a:r>
            <a:r>
              <a:rPr lang="en-US" altLang="zh-CN" sz="1565" dirty="0">
                <a:solidFill>
                  <a:prstClr val="black"/>
                </a:solidFill>
                <a:latin typeface="Calibri" panose="020F0502020204030204"/>
                <a:ea typeface="宋体" panose="02010600030101010101" pitchFamily="2" charset="-122"/>
              </a:rPr>
              <a:t>…</a:t>
            </a:r>
            <a:endParaRPr lang="zh-CN" altLang="en-US" sz="1565" dirty="0">
              <a:solidFill>
                <a:prstClr val="black"/>
              </a:solidFill>
              <a:latin typeface="Calibri" panose="020F0502020204030204"/>
              <a:ea typeface="宋体" panose="02010600030101010101" pitchFamily="2" charset="-122"/>
            </a:endParaRPr>
          </a:p>
        </p:txBody>
      </p:sp>
      <p:sp>
        <p:nvSpPr>
          <p:cNvPr id="37" name="矩形 36"/>
          <p:cNvSpPr/>
          <p:nvPr/>
        </p:nvSpPr>
        <p:spPr>
          <a:xfrm>
            <a:off x="5875637" y="3960363"/>
            <a:ext cx="6190735" cy="797623"/>
          </a:xfrm>
          <a:prstGeom prst="rect">
            <a:avLst/>
          </a:prstGeom>
          <a:solidFill>
            <a:schemeClr val="accent1">
              <a:lumMod val="10000"/>
              <a:lumOff val="90000"/>
            </a:schemeClr>
          </a:solidFill>
        </p:spPr>
        <p:style>
          <a:lnRef idx="2">
            <a:schemeClr val="dk1"/>
          </a:lnRef>
          <a:fillRef idx="1">
            <a:schemeClr val="lt1"/>
          </a:fillRef>
          <a:effectRef idx="0">
            <a:schemeClr val="dk1"/>
          </a:effectRef>
          <a:fontRef idx="minor">
            <a:schemeClr val="dk1"/>
          </a:fontRef>
        </p:style>
        <p:txBody>
          <a:bodyPr rtlCol="0" anchor="ctr"/>
          <a:lstStyle/>
          <a:p>
            <a:pPr defTabSz="794385"/>
            <a:r>
              <a:rPr lang="zh-CN" altLang="en-US" sz="1565" dirty="0">
                <a:solidFill>
                  <a:prstClr val="black"/>
                </a:solidFill>
                <a:latin typeface="Calibri" panose="020F0502020204030204"/>
                <a:ea typeface="宋体" panose="02010600030101010101" pitchFamily="2" charset="-122"/>
              </a:rPr>
              <a:t>根据提供的句子，对其进行语法纠正和编辑。这台电脑是我的，我经常用它来写作业和上网。 回答</a:t>
            </a:r>
            <a:r>
              <a:rPr lang="en-US" altLang="zh-CN" sz="1565" dirty="0">
                <a:solidFill>
                  <a:prstClr val="black"/>
                </a:solidFill>
                <a:latin typeface="Calibri" panose="020F0502020204030204"/>
                <a:ea typeface="宋体" panose="02010600030101010101" pitchFamily="2" charset="-122"/>
              </a:rPr>
              <a:t>:</a:t>
            </a:r>
            <a:r>
              <a:rPr lang="zh-CN" altLang="en-US" sz="1565" dirty="0">
                <a:solidFill>
                  <a:prstClr val="black"/>
                </a:solidFill>
                <a:latin typeface="Calibri" panose="020F0502020204030204"/>
                <a:ea typeface="宋体" panose="02010600030101010101" pitchFamily="2" charset="-122"/>
              </a:rPr>
              <a:t>这台电脑是我的，我经常用它来写作业和上网。  </a:t>
            </a:r>
            <a:r>
              <a:rPr lang="en-US" altLang="zh-CN" sz="1565" dirty="0">
                <a:solidFill>
                  <a:prstClr val="black"/>
                </a:solidFill>
                <a:latin typeface="Calibri" panose="020F0502020204030204"/>
                <a:ea typeface="宋体" panose="02010600030101010101" pitchFamily="2" charset="-122"/>
              </a:rPr>
              <a:t>(</a:t>
            </a:r>
            <a:r>
              <a:rPr lang="zh-CN" altLang="en-US" sz="1565" dirty="0">
                <a:solidFill>
                  <a:prstClr val="black"/>
                </a:solidFill>
                <a:latin typeface="Calibri" panose="020F0502020204030204"/>
                <a:ea typeface="宋体" panose="02010600030101010101" pitchFamily="2" charset="-122"/>
              </a:rPr>
              <a:t>句子没有错误</a:t>
            </a:r>
            <a:r>
              <a:rPr lang="en-US" altLang="zh-CN" sz="1565" dirty="0">
                <a:solidFill>
                  <a:prstClr val="black"/>
                </a:solidFill>
                <a:latin typeface="Calibri" panose="020F0502020204030204"/>
                <a:ea typeface="宋体" panose="02010600030101010101" pitchFamily="2" charset="-122"/>
              </a:rPr>
              <a:t>)</a:t>
            </a:r>
            <a:endParaRPr lang="en-US" altLang="zh-CN" sz="1565" dirty="0">
              <a:solidFill>
                <a:prstClr val="black"/>
              </a:solidFill>
              <a:latin typeface="Calibri" panose="020F0502020204030204"/>
              <a:ea typeface="宋体" panose="02010600030101010101" pitchFamily="2" charset="-122"/>
            </a:endParaRPr>
          </a:p>
        </p:txBody>
      </p:sp>
      <p:sp>
        <p:nvSpPr>
          <p:cNvPr id="38" name="矩形 37"/>
          <p:cNvSpPr/>
          <p:nvPr/>
        </p:nvSpPr>
        <p:spPr>
          <a:xfrm>
            <a:off x="5875637" y="5050542"/>
            <a:ext cx="6190735" cy="477618"/>
          </a:xfrm>
          <a:prstGeom prst="rect">
            <a:avLst/>
          </a:prstGeom>
          <a:solidFill>
            <a:schemeClr val="accent1">
              <a:lumMod val="10000"/>
              <a:lumOff val="90000"/>
            </a:schemeClr>
          </a:solidFill>
        </p:spPr>
        <p:style>
          <a:lnRef idx="2">
            <a:schemeClr val="dk1"/>
          </a:lnRef>
          <a:fillRef idx="1">
            <a:schemeClr val="lt1"/>
          </a:fillRef>
          <a:effectRef idx="0">
            <a:schemeClr val="dk1"/>
          </a:effectRef>
          <a:fontRef idx="minor">
            <a:schemeClr val="dk1"/>
          </a:fontRef>
        </p:style>
        <p:txBody>
          <a:bodyPr rtlCol="0" anchor="ctr"/>
          <a:lstStyle/>
          <a:p>
            <a:pPr defTabSz="794385"/>
            <a:r>
              <a:rPr lang="zh-CN" altLang="en-US" sz="1565" dirty="0">
                <a:solidFill>
                  <a:prstClr val="black"/>
                </a:solidFill>
                <a:latin typeface="Calibri" panose="020F0502020204030204"/>
                <a:ea typeface="宋体" panose="02010600030101010101" pitchFamily="2" charset="-122"/>
              </a:rPr>
              <a:t>古代汉语：</a:t>
            </a:r>
            <a:r>
              <a:rPr lang="zh-TW" altLang="en-US" sz="1565" dirty="0">
                <a:solidFill>
                  <a:prstClr val="black"/>
                </a:solidFill>
                <a:latin typeface="Calibri" panose="020F0502020204030204"/>
                <a:ea typeface="宋体" panose="02010600030101010101" pitchFamily="2" charset="-122"/>
              </a:rPr>
              <a:t>翁孺既免，而與東平陵終氏爲怨</a:t>
            </a:r>
            <a:r>
              <a:rPr lang="en-US" altLang="zh-TW" sz="1565" dirty="0">
                <a:solidFill>
                  <a:prstClr val="black"/>
                </a:solidFill>
                <a:latin typeface="Calibri" panose="020F0502020204030204"/>
                <a:ea typeface="宋体" panose="02010600030101010101" pitchFamily="2" charset="-122"/>
              </a:rPr>
              <a:t>…</a:t>
            </a:r>
            <a:endParaRPr lang="en-US" altLang="zh-TW" sz="1565" dirty="0">
              <a:solidFill>
                <a:prstClr val="black"/>
              </a:solidFill>
              <a:latin typeface="Calibri" panose="020F0502020204030204"/>
              <a:ea typeface="宋体" panose="02010600030101010101" pitchFamily="2" charset="-122"/>
            </a:endParaRPr>
          </a:p>
          <a:p>
            <a:pPr defTabSz="794385"/>
            <a:r>
              <a:rPr lang="zh-CN" altLang="en-US" sz="1565" dirty="0">
                <a:solidFill>
                  <a:prstClr val="black"/>
                </a:solidFill>
                <a:latin typeface="Calibri" panose="020F0502020204030204"/>
                <a:ea typeface="宋体" panose="02010600030101010101" pitchFamily="2" charset="-122"/>
              </a:rPr>
              <a:t>现代汉语：翁孺罢官后，和东平陵终氏结下怨仇</a:t>
            </a:r>
            <a:r>
              <a:rPr lang="en-US" altLang="zh-CN" sz="1565" dirty="0">
                <a:solidFill>
                  <a:prstClr val="black"/>
                </a:solidFill>
                <a:latin typeface="Calibri" panose="020F0502020204030204"/>
                <a:ea typeface="宋体" panose="02010600030101010101" pitchFamily="2" charset="-122"/>
              </a:rPr>
              <a:t>…</a:t>
            </a:r>
            <a:endParaRPr lang="zh-CN" altLang="en-US" sz="1565" dirty="0">
              <a:solidFill>
                <a:prstClr val="black"/>
              </a:solidFill>
              <a:latin typeface="Calibri" panose="020F0502020204030204"/>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3467616" cy="535531"/>
          </a:xfrm>
        </p:spPr>
        <p:txBody>
          <a:bodyPr/>
          <a:lstStyle/>
          <a:p>
            <a:r>
              <a:rPr lang="zh-CN" altLang="en-US" dirty="0"/>
              <a:t>预训练数据集构成</a:t>
            </a:r>
            <a:endParaRPr lang="en-US" altLang="zh-CN" dirty="0"/>
          </a:p>
        </p:txBody>
      </p:sp>
      <p:graphicFrame>
        <p:nvGraphicFramePr>
          <p:cNvPr id="5" name="表格 4"/>
          <p:cNvGraphicFramePr>
            <a:graphicFrameLocks noGrp="1"/>
          </p:cNvGraphicFramePr>
          <p:nvPr/>
        </p:nvGraphicFramePr>
        <p:xfrm>
          <a:off x="1334177" y="1020610"/>
          <a:ext cx="9523646" cy="4253898"/>
        </p:xfrm>
        <a:graphic>
          <a:graphicData uri="http://schemas.openxmlformats.org/drawingml/2006/table">
            <a:tbl>
              <a:tblPr firstRow="1" bandRow="1">
                <a:tableStyleId>{5C22544A-7EE6-4342-B048-85BDC9FD1C3A}</a:tableStyleId>
              </a:tblPr>
              <a:tblGrid>
                <a:gridCol w="2478530"/>
                <a:gridCol w="2957180"/>
                <a:gridCol w="1678369"/>
                <a:gridCol w="2409567"/>
              </a:tblGrid>
              <a:tr h="374511">
                <a:tc>
                  <a:txBody>
                    <a:bodyPr/>
                    <a:lstStyle/>
                    <a:p>
                      <a:pPr algn="ctr"/>
                      <a:r>
                        <a:rPr lang="zh-CN" altLang="en-US" dirty="0"/>
                        <a:t>数据集名称</a:t>
                      </a:r>
                      <a:endParaRPr lang="zh-CN" altLang="en-US" dirty="0"/>
                    </a:p>
                  </a:txBody>
                  <a:tcPr anchor="ctr"/>
                </a:tc>
                <a:tc>
                  <a:txBody>
                    <a:bodyPr/>
                    <a:lstStyle/>
                    <a:p>
                      <a:pPr algn="ctr"/>
                      <a:r>
                        <a:rPr lang="zh-CN" altLang="en-US" dirty="0"/>
                        <a:t>子数据集</a:t>
                      </a:r>
                      <a:endParaRPr lang="zh-CN" altLang="en-US" dirty="0"/>
                    </a:p>
                  </a:txBody>
                  <a:tcPr anchor="ctr"/>
                </a:tc>
                <a:tc>
                  <a:txBody>
                    <a:bodyPr/>
                    <a:lstStyle/>
                    <a:p>
                      <a:pPr algn="ctr"/>
                      <a:r>
                        <a:rPr lang="zh-CN" altLang="en-US" dirty="0"/>
                        <a:t>数据集大小</a:t>
                      </a:r>
                      <a:endParaRPr lang="zh-CN" altLang="en-US" dirty="0"/>
                    </a:p>
                  </a:txBody>
                  <a:tcPr anchor="ctr"/>
                </a:tc>
                <a:tc>
                  <a:txBody>
                    <a:bodyPr/>
                    <a:lstStyle/>
                    <a:p>
                      <a:pPr algn="ctr"/>
                      <a:r>
                        <a:rPr lang="zh-CN" altLang="en-US" dirty="0"/>
                        <a:t>选取数据量</a:t>
                      </a:r>
                      <a:endParaRPr lang="zh-CN" altLang="en-US" dirty="0"/>
                    </a:p>
                  </a:txBody>
                  <a:tcPr anchor="ctr"/>
                </a:tc>
              </a:tr>
              <a:tr h="503779">
                <a:tc>
                  <a:txBody>
                    <a:bodyPr/>
                    <a:lstStyle/>
                    <a:p>
                      <a:pPr algn="ctr"/>
                      <a:r>
                        <a:rPr lang="zh-CN" altLang="en-US" baseline="0" dirty="0">
                          <a:latin typeface="Times New Roman" panose="02020603050405020304" pitchFamily="18" charset="0"/>
                          <a:ea typeface="宋体" panose="02010600030101010101" pitchFamily="2" charset="-122"/>
                        </a:rPr>
                        <a:t>悟道数据集</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zh-CN" altLang="en-US" baseline="0" dirty="0">
                          <a:latin typeface="Times New Roman" panose="02020603050405020304" pitchFamily="18" charset="0"/>
                          <a:ea typeface="宋体" panose="02010600030101010101" pitchFamily="2" charset="-122"/>
                        </a:rPr>
                        <a:t>无</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200GB</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3.71GB</a:t>
                      </a:r>
                      <a:endParaRPr lang="zh-CN" altLang="en-US" baseline="0" dirty="0">
                        <a:latin typeface="Times New Roman" panose="02020603050405020304" pitchFamily="18" charset="0"/>
                        <a:ea typeface="宋体" panose="02010600030101010101" pitchFamily="2" charset="-122"/>
                      </a:endParaRPr>
                    </a:p>
                  </a:txBody>
                  <a:tcPr anchor="ctr"/>
                </a:tc>
              </a:tr>
              <a:tr h="936276">
                <a:tc>
                  <a:txBody>
                    <a:bodyPr/>
                    <a:lstStyle/>
                    <a:p>
                      <a:pPr algn="ctr"/>
                      <a:r>
                        <a:rPr lang="zh-CN" altLang="en-US" baseline="0" dirty="0">
                          <a:latin typeface="Times New Roman" panose="02020603050405020304" pitchFamily="18" charset="0"/>
                          <a:ea typeface="宋体" panose="02010600030101010101" pitchFamily="2" charset="-122"/>
                        </a:rPr>
                        <a:t>简繁古汉语语料合集</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zh-CN" altLang="en-US" baseline="0" dirty="0">
                          <a:latin typeface="Times New Roman" panose="02020603050405020304" pitchFamily="18" charset="0"/>
                          <a:ea typeface="宋体" panose="02010600030101010101" pitchFamily="2" charset="-122"/>
                        </a:rPr>
                        <a:t>四库全书</a:t>
                      </a:r>
                      <a:r>
                        <a:rPr lang="en-US" altLang="zh-CN" baseline="0" dirty="0">
                          <a:latin typeface="Times New Roman" panose="02020603050405020304" pitchFamily="18" charset="0"/>
                          <a:ea typeface="宋体" panose="02010600030101010101" pitchFamily="2" charset="-122"/>
                        </a:rPr>
                        <a:t>(</a:t>
                      </a:r>
                      <a:r>
                        <a:rPr lang="zh-CN" altLang="en-US" baseline="0" dirty="0">
                          <a:latin typeface="Times New Roman" panose="02020603050405020304" pitchFamily="18" charset="0"/>
                          <a:ea typeface="宋体" panose="02010600030101010101" pitchFamily="2" charset="-122"/>
                        </a:rPr>
                        <a:t>繁体</a:t>
                      </a:r>
                      <a:r>
                        <a:rPr lang="en-US" altLang="zh-CN" baseline="0" dirty="0">
                          <a:latin typeface="Times New Roman" panose="02020603050405020304" pitchFamily="18" charset="0"/>
                          <a:ea typeface="宋体" panose="02010600030101010101" pitchFamily="2" charset="-122"/>
                        </a:rPr>
                        <a:t>)</a:t>
                      </a:r>
                      <a:endParaRPr lang="en-US" altLang="zh-CN" baseline="0" dirty="0">
                        <a:latin typeface="Times New Roman" panose="02020603050405020304" pitchFamily="18" charset="0"/>
                        <a:ea typeface="宋体" panose="02010600030101010101" pitchFamily="2" charset="-122"/>
                      </a:endParaRPr>
                    </a:p>
                    <a:p>
                      <a:pPr algn="ctr"/>
                      <a:r>
                        <a:rPr lang="zh-CN" altLang="en-US" baseline="0" dirty="0">
                          <a:latin typeface="Times New Roman" panose="02020603050405020304" pitchFamily="18" charset="0"/>
                          <a:ea typeface="宋体" panose="02010600030101010101" pitchFamily="2" charset="-122"/>
                        </a:rPr>
                        <a:t>殆知阁全文数据</a:t>
                      </a:r>
                      <a:r>
                        <a:rPr lang="en-US" altLang="zh-CN" baseline="0" dirty="0">
                          <a:latin typeface="Times New Roman" panose="02020603050405020304" pitchFamily="18" charset="0"/>
                          <a:ea typeface="宋体" panose="02010600030101010101" pitchFamily="2" charset="-122"/>
                        </a:rPr>
                        <a:t>(</a:t>
                      </a:r>
                      <a:r>
                        <a:rPr lang="zh-CN" altLang="en-US" baseline="0" dirty="0">
                          <a:latin typeface="Times New Roman" panose="02020603050405020304" pitchFamily="18" charset="0"/>
                          <a:ea typeface="宋体" panose="02010600030101010101" pitchFamily="2" charset="-122"/>
                        </a:rPr>
                        <a:t>简体</a:t>
                      </a:r>
                      <a:r>
                        <a:rPr lang="en-US" altLang="zh-CN" baseline="0" dirty="0">
                          <a:latin typeface="Times New Roman" panose="02020603050405020304" pitchFamily="18" charset="0"/>
                          <a:ea typeface="宋体" panose="02010600030101010101" pitchFamily="2" charset="-122"/>
                        </a:rPr>
                        <a:t>)</a:t>
                      </a:r>
                      <a:endParaRPr lang="en-US" altLang="zh-CN" baseline="0" dirty="0">
                        <a:latin typeface="Times New Roman" panose="02020603050405020304" pitchFamily="18" charset="0"/>
                        <a:ea typeface="宋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baseline="0" dirty="0">
                          <a:latin typeface="Times New Roman" panose="02020603050405020304" pitchFamily="18" charset="0"/>
                          <a:ea typeface="宋体" panose="02010600030101010101" pitchFamily="2" charset="-122"/>
                        </a:rPr>
                        <a:t>殆知阁全文数据</a:t>
                      </a:r>
                      <a:r>
                        <a:rPr lang="en-US" altLang="zh-CN" baseline="0" dirty="0">
                          <a:latin typeface="Times New Roman" panose="02020603050405020304" pitchFamily="18" charset="0"/>
                          <a:ea typeface="宋体" panose="02010600030101010101" pitchFamily="2" charset="-122"/>
                        </a:rPr>
                        <a:t>(</a:t>
                      </a:r>
                      <a:r>
                        <a:rPr lang="zh-CN" altLang="en-US" baseline="0" dirty="0">
                          <a:latin typeface="Times New Roman" panose="02020603050405020304" pitchFamily="18" charset="0"/>
                          <a:ea typeface="宋体" panose="02010600030101010101" pitchFamily="2" charset="-122"/>
                        </a:rPr>
                        <a:t>繁体</a:t>
                      </a:r>
                      <a:r>
                        <a:rPr lang="en-US" altLang="zh-CN" baseline="0" dirty="0">
                          <a:latin typeface="Times New Roman" panose="02020603050405020304" pitchFamily="18" charset="0"/>
                          <a:ea typeface="宋体" panose="02010600030101010101" pitchFamily="2" charset="-122"/>
                        </a:rPr>
                        <a:t>)</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10.9GB</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5.57GB</a:t>
                      </a:r>
                      <a:endParaRPr lang="zh-CN" altLang="en-US" baseline="0" dirty="0">
                        <a:latin typeface="Times New Roman" panose="02020603050405020304" pitchFamily="18" charset="0"/>
                        <a:ea typeface="宋体" panose="02010600030101010101" pitchFamily="2" charset="-122"/>
                      </a:endParaRPr>
                    </a:p>
                  </a:txBody>
                  <a:tcPr anchor="ctr"/>
                </a:tc>
              </a:tr>
              <a:tr h="655393">
                <a:tc>
                  <a:txBody>
                    <a:bodyPr/>
                    <a:lstStyle/>
                    <a:p>
                      <a:pPr algn="ctr"/>
                      <a:r>
                        <a:rPr lang="en-US" altLang="zh-CN" baseline="0" dirty="0">
                          <a:latin typeface="Times New Roman" panose="02020603050405020304" pitchFamily="18" charset="0"/>
                          <a:ea typeface="宋体" panose="02010600030101010101" pitchFamily="2" charset="-122"/>
                        </a:rPr>
                        <a:t>COIG</a:t>
                      </a:r>
                      <a:r>
                        <a:rPr lang="zh-CN" altLang="en-US" baseline="0" dirty="0">
                          <a:latin typeface="Times New Roman" panose="02020603050405020304" pitchFamily="18" charset="0"/>
                          <a:ea typeface="宋体" panose="02010600030101010101" pitchFamily="2" charset="-122"/>
                        </a:rPr>
                        <a:t>古文任务指令数据集</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63</a:t>
                      </a:r>
                      <a:r>
                        <a:rPr lang="zh-CN" altLang="en-US" baseline="0" dirty="0">
                          <a:latin typeface="Times New Roman" panose="02020603050405020304" pitchFamily="18" charset="0"/>
                          <a:ea typeface="宋体" panose="02010600030101010101" pitchFamily="2" charset="-122"/>
                        </a:rPr>
                        <a:t>个与古文处理相关的指令数据集</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6.82GB</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179MB</a:t>
                      </a:r>
                      <a:endParaRPr lang="zh-CN" altLang="en-US" baseline="0" dirty="0">
                        <a:latin typeface="Times New Roman" panose="02020603050405020304" pitchFamily="18" charset="0"/>
                        <a:ea typeface="宋体" panose="02010600030101010101" pitchFamily="2" charset="-122"/>
                      </a:endParaRPr>
                    </a:p>
                  </a:txBody>
                  <a:tcPr anchor="ctr"/>
                </a:tc>
              </a:tr>
              <a:tr h="503779">
                <a:tc>
                  <a:txBody>
                    <a:bodyPr/>
                    <a:lstStyle/>
                    <a:p>
                      <a:pPr algn="ctr"/>
                      <a:r>
                        <a:rPr lang="zh-CN" altLang="en-US" baseline="0" dirty="0">
                          <a:latin typeface="Times New Roman" panose="02020603050405020304" pitchFamily="18" charset="0"/>
                          <a:ea typeface="宋体" panose="02010600030101010101" pitchFamily="2" charset="-122"/>
                        </a:rPr>
                        <a:t>自建古文任务处理指令数据集</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12</a:t>
                      </a:r>
                      <a:r>
                        <a:rPr lang="zh-CN" altLang="en-US" baseline="0" dirty="0">
                          <a:latin typeface="Times New Roman" panose="02020603050405020304" pitchFamily="18" charset="0"/>
                          <a:ea typeface="宋体" panose="02010600030101010101" pitchFamily="2" charset="-122"/>
                        </a:rPr>
                        <a:t>个与古文处理相关的指令数据集</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807MB</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121MB</a:t>
                      </a:r>
                      <a:endParaRPr lang="zh-CN" altLang="en-US" baseline="0" dirty="0">
                        <a:latin typeface="Times New Roman" panose="02020603050405020304" pitchFamily="18" charset="0"/>
                        <a:ea typeface="宋体" panose="02010600030101010101" pitchFamily="2" charset="-122"/>
                      </a:endParaRPr>
                    </a:p>
                  </a:txBody>
                  <a:tcPr anchor="ctr"/>
                </a:tc>
              </a:tr>
              <a:tr h="503779">
                <a:tc>
                  <a:txBody>
                    <a:bodyPr/>
                    <a:lstStyle/>
                    <a:p>
                      <a:pPr algn="ctr"/>
                      <a:r>
                        <a:rPr lang="zh-CN" altLang="en-US" baseline="0" dirty="0">
                          <a:latin typeface="Times New Roman" panose="02020603050405020304" pitchFamily="18" charset="0"/>
                          <a:ea typeface="宋体" panose="02010600030101010101" pitchFamily="2" charset="-122"/>
                        </a:rPr>
                        <a:t>古现平行语料</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zh-CN" altLang="en-US" baseline="0" dirty="0">
                          <a:latin typeface="Times New Roman" panose="02020603050405020304" pitchFamily="18" charset="0"/>
                          <a:ea typeface="宋体" panose="02010600030101010101" pitchFamily="2" charset="-122"/>
                        </a:rPr>
                        <a:t>二十四史平行语料、开源简体古现平行语料</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264MB</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aseline="0" dirty="0">
                          <a:latin typeface="Times New Roman" panose="02020603050405020304" pitchFamily="18" charset="0"/>
                          <a:ea typeface="宋体" panose="02010600030101010101" pitchFamily="2" charset="-122"/>
                        </a:rPr>
                        <a:t>264MB</a:t>
                      </a:r>
                      <a:endParaRPr lang="zh-CN" altLang="en-US" baseline="0" dirty="0">
                        <a:latin typeface="Times New Roman" panose="02020603050405020304" pitchFamily="18" charset="0"/>
                        <a:ea typeface="宋体" panose="02010600030101010101" pitchFamily="2" charset="-122"/>
                      </a:endParaRPr>
                    </a:p>
                    <a:p>
                      <a:pPr algn="ctr"/>
                      <a:endParaRPr lang="zh-CN" altLang="en-US" baseline="0" dirty="0">
                        <a:latin typeface="Times New Roman" panose="02020603050405020304" pitchFamily="18" charset="0"/>
                        <a:ea typeface="宋体" panose="02010600030101010101" pitchFamily="2" charset="-122"/>
                      </a:endParaRPr>
                    </a:p>
                  </a:txBody>
                  <a:tcPr anchor="ctr"/>
                </a:tc>
              </a:tr>
              <a:tr h="503779">
                <a:tc>
                  <a:txBody>
                    <a:bodyPr/>
                    <a:lstStyle/>
                    <a:p>
                      <a:pPr algn="ctr"/>
                      <a:r>
                        <a:rPr lang="zh-CN" altLang="en-US" baseline="0" dirty="0">
                          <a:latin typeface="Times New Roman" panose="02020603050405020304" pitchFamily="18" charset="0"/>
                          <a:ea typeface="宋体" panose="02010600030101010101" pitchFamily="2" charset="-122"/>
                        </a:rPr>
                        <a:t>通用指令微调数据</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zh-CN" altLang="en-US" baseline="0" dirty="0">
                          <a:latin typeface="Times New Roman" panose="02020603050405020304" pitchFamily="18" charset="0"/>
                          <a:ea typeface="宋体" panose="02010600030101010101" pitchFamily="2" charset="-122"/>
                        </a:rPr>
                        <a:t>流萤、</a:t>
                      </a:r>
                      <a:r>
                        <a:rPr lang="en-US" altLang="zh-CN" baseline="0" dirty="0" err="1">
                          <a:latin typeface="Times New Roman" panose="02020603050405020304" pitchFamily="18" charset="0"/>
                          <a:ea typeface="宋体" panose="02010600030101010101" pitchFamily="2" charset="-122"/>
                        </a:rPr>
                        <a:t>tigerbot</a:t>
                      </a:r>
                      <a:r>
                        <a:rPr lang="zh-CN" altLang="en-US" baseline="0" dirty="0">
                          <a:latin typeface="Times New Roman" panose="02020603050405020304" pitchFamily="18" charset="0"/>
                          <a:ea typeface="宋体" panose="02010600030101010101" pitchFamily="2" charset="-122"/>
                        </a:rPr>
                        <a:t>、</a:t>
                      </a:r>
                      <a:r>
                        <a:rPr lang="en-US" altLang="zh-CN" baseline="0" dirty="0">
                          <a:latin typeface="Times New Roman" panose="02020603050405020304" pitchFamily="18" charset="0"/>
                          <a:ea typeface="宋体" panose="02010600030101010101" pitchFamily="2" charset="-122"/>
                        </a:rPr>
                        <a:t>GPT4ALL</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1.31GB</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727MB</a:t>
                      </a:r>
                      <a:endParaRPr lang="zh-CN" altLang="en-US" baseline="0" dirty="0">
                        <a:latin typeface="Times New Roman" panose="02020603050405020304" pitchFamily="18" charset="0"/>
                        <a:ea typeface="宋体" panose="02010600030101010101" pitchFamily="2" charset="-122"/>
                      </a:endParaRPr>
                    </a:p>
                  </a:txBody>
                  <a:tcPr anchor="ctr"/>
                </a:tc>
              </a:tr>
            </a:tbl>
          </a:graphicData>
        </a:graphic>
      </p:graphicFrame>
      <p:sp>
        <p:nvSpPr>
          <p:cNvPr id="7" name="文本框 6"/>
          <p:cNvSpPr txBox="1"/>
          <p:nvPr/>
        </p:nvSpPr>
        <p:spPr>
          <a:xfrm>
            <a:off x="745671" y="5502942"/>
            <a:ext cx="10700657" cy="1015663"/>
          </a:xfrm>
          <a:prstGeom prst="rect">
            <a:avLst/>
          </a:prstGeom>
          <a:noFill/>
        </p:spPr>
        <p:txBody>
          <a:bodyPr wrap="square" rtlCol="0">
            <a:spAutoFit/>
          </a:bodyPr>
          <a:lstStyle/>
          <a:p>
            <a:r>
              <a:rPr lang="zh-CN" altLang="en-US" sz="2000" dirty="0">
                <a:latin typeface="楷体" panose="02010609060101010101" pitchFamily="49" charset="-122"/>
                <a:ea typeface="楷体" panose="02010609060101010101" pitchFamily="49" charset="-122"/>
              </a:rPr>
              <a:t>构造逻辑：用户交互时指令部分和输出部分均为现代文，只有输入部分是古文。不能完全使用古文数据训练，学习千问和百川模型的思路，在预训练阶段就进行对齐。并加入全部的平行语料辅助模型学习古文和现代文的内在联系。</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2236510" cy="535531"/>
          </a:xfrm>
        </p:spPr>
        <p:txBody>
          <a:bodyPr/>
          <a:lstStyle/>
          <a:p>
            <a:r>
              <a:rPr lang="zh-CN" altLang="en-US" dirty="0"/>
              <a:t>过拟合防范</a:t>
            </a:r>
            <a:endParaRPr lang="zh-CN" altLang="en-US" dirty="0"/>
          </a:p>
        </p:txBody>
      </p:sp>
      <p:sp>
        <p:nvSpPr>
          <p:cNvPr id="3" name="内容占位符 2"/>
          <p:cNvSpPr>
            <a:spLocks noGrp="1"/>
          </p:cNvSpPr>
          <p:nvPr>
            <p:ph idx="1"/>
          </p:nvPr>
        </p:nvSpPr>
        <p:spPr>
          <a:xfrm>
            <a:off x="506185" y="969876"/>
            <a:ext cx="11206843" cy="4124638"/>
          </a:xfrm>
        </p:spPr>
        <p:txBody>
          <a:bodyPr>
            <a:normAutofit/>
          </a:bodyPr>
          <a:lstStyle/>
          <a:p>
            <a:pPr>
              <a:lnSpc>
                <a:spcPct val="150000"/>
              </a:lnSpc>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继续预训练的训练</a:t>
            </a:r>
            <a:r>
              <a:rPr lang="en-US" altLang="zh-CN" sz="2200" dirty="0" err="1">
                <a:latin typeface="Times New Roman" panose="02020603050405020304" pitchFamily="18" charset="0"/>
                <a:ea typeface="宋体" panose="02010600030101010101" pitchFamily="2" charset="-122"/>
                <a:cs typeface="Times New Roman" panose="02020603050405020304" pitchFamily="18" charset="0"/>
              </a:rPr>
              <a:t>batch_size</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应该尽量接近模型从头预训练时的训练量，否则可能造成过拟合或欠拟合，可以加大</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gradient_accumulation_steps</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参数的方法模拟更多的</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GPU</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训练。取如下训练参数，使得模型的总训练批次达到</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2048</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，每学习</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400</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万个</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token</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才进行一次参数更新。</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50000"/>
              </a:lnSpc>
              <a:buNone/>
            </a:pPr>
            <a:endParaRPr lang="en-US" altLang="zh-CN" sz="2200" dirty="0">
              <a:latin typeface="Times New Roman" panose="02020603050405020304" pitchFamily="18" charset="0"/>
              <a:ea typeface="宋体" panose="02010600030101010101" pitchFamily="2" charset="-122"/>
            </a:endParaRPr>
          </a:p>
        </p:txBody>
      </p:sp>
      <p:graphicFrame>
        <p:nvGraphicFramePr>
          <p:cNvPr id="5" name="表格 4"/>
          <p:cNvGraphicFramePr>
            <a:graphicFrameLocks noGrp="1"/>
          </p:cNvGraphicFramePr>
          <p:nvPr/>
        </p:nvGraphicFramePr>
        <p:xfrm>
          <a:off x="2239485" y="3473574"/>
          <a:ext cx="7713029" cy="2606290"/>
        </p:xfrm>
        <a:graphic>
          <a:graphicData uri="http://schemas.openxmlformats.org/drawingml/2006/table">
            <a:tbl>
              <a:tblPr firstRow="1" bandRow="1">
                <a:tableStyleId>{5C22544A-7EE6-4342-B048-85BDC9FD1C3A}</a:tableStyleId>
              </a:tblPr>
              <a:tblGrid>
                <a:gridCol w="3077480"/>
                <a:gridCol w="2957180"/>
                <a:gridCol w="1678369"/>
              </a:tblGrid>
              <a:tr h="374511">
                <a:tc>
                  <a:txBody>
                    <a:bodyPr/>
                    <a:lstStyle/>
                    <a:p>
                      <a:pPr algn="ctr"/>
                      <a:r>
                        <a:rPr lang="zh-CN" altLang="en-US" dirty="0"/>
                        <a:t>主要参数</a:t>
                      </a:r>
                      <a:endParaRPr lang="zh-CN" altLang="en-US" dirty="0"/>
                    </a:p>
                  </a:txBody>
                  <a:tcPr anchor="ctr"/>
                </a:tc>
                <a:tc>
                  <a:txBody>
                    <a:bodyPr/>
                    <a:lstStyle/>
                    <a:p>
                      <a:pPr algn="ctr"/>
                      <a:r>
                        <a:rPr lang="zh-CN" altLang="en-US" dirty="0"/>
                        <a:t>参数含义</a:t>
                      </a:r>
                      <a:endParaRPr lang="zh-CN" altLang="en-US" dirty="0"/>
                    </a:p>
                  </a:txBody>
                  <a:tcPr anchor="ctr"/>
                </a:tc>
                <a:tc>
                  <a:txBody>
                    <a:bodyPr/>
                    <a:lstStyle/>
                    <a:p>
                      <a:pPr algn="ctr"/>
                      <a:r>
                        <a:rPr lang="zh-CN" altLang="en-US" dirty="0"/>
                        <a:t>参数取值</a:t>
                      </a:r>
                      <a:endParaRPr lang="zh-CN" altLang="en-US" dirty="0"/>
                    </a:p>
                  </a:txBody>
                  <a:tcPr anchor="ctr"/>
                </a:tc>
              </a:tr>
              <a:tr h="432000">
                <a:tc>
                  <a:txBody>
                    <a:bodyPr/>
                    <a:lstStyle/>
                    <a:p>
                      <a:pPr algn="ctr"/>
                      <a:r>
                        <a:rPr lang="en-US" altLang="zh-CN" baseline="0" dirty="0" err="1">
                          <a:latin typeface="Times New Roman" panose="02020603050405020304" pitchFamily="18" charset="0"/>
                          <a:ea typeface="宋体" panose="02010600030101010101" pitchFamily="2" charset="-122"/>
                        </a:rPr>
                        <a:t>Per_gpu_train_batch_size</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zh-CN" altLang="en-US" baseline="0" dirty="0">
                          <a:latin typeface="Times New Roman" panose="02020603050405020304" pitchFamily="18" charset="0"/>
                          <a:ea typeface="宋体" panose="02010600030101010101" pitchFamily="2" charset="-122"/>
                        </a:rPr>
                        <a:t>每块</a:t>
                      </a:r>
                      <a:r>
                        <a:rPr lang="en-US" altLang="zh-CN" baseline="0" dirty="0">
                          <a:latin typeface="Times New Roman" panose="02020603050405020304" pitchFamily="18" charset="0"/>
                          <a:ea typeface="宋体" panose="02010600030101010101" pitchFamily="2" charset="-122"/>
                        </a:rPr>
                        <a:t>GPU</a:t>
                      </a:r>
                      <a:r>
                        <a:rPr lang="zh-CN" altLang="en-US" baseline="0" dirty="0">
                          <a:latin typeface="Times New Roman" panose="02020603050405020304" pitchFamily="18" charset="0"/>
                          <a:ea typeface="宋体" panose="02010600030101010101" pitchFamily="2" charset="-122"/>
                        </a:rPr>
                        <a:t>的训练批次</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8</a:t>
                      </a:r>
                      <a:endParaRPr lang="zh-CN" altLang="en-US" baseline="0" dirty="0">
                        <a:latin typeface="Times New Roman" panose="02020603050405020304" pitchFamily="18" charset="0"/>
                        <a:ea typeface="宋体" panose="02010600030101010101" pitchFamily="2" charset="-122"/>
                      </a:endParaRPr>
                    </a:p>
                  </a:txBody>
                  <a:tcPr anchor="ctr"/>
                </a:tc>
              </a:tr>
              <a:tr h="432000">
                <a:tc>
                  <a:txBody>
                    <a:bodyPr/>
                    <a:lstStyle/>
                    <a:p>
                      <a:pPr algn="ctr"/>
                      <a:r>
                        <a:rPr lang="en-US" altLang="zh-CN" baseline="0" dirty="0" err="1">
                          <a:latin typeface="Times New Roman" panose="02020603050405020304" pitchFamily="18" charset="0"/>
                          <a:ea typeface="宋体" panose="02010600030101010101" pitchFamily="2" charset="-122"/>
                        </a:rPr>
                        <a:t>Learning_rate</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zh-CN" altLang="en-US" baseline="0" dirty="0">
                          <a:latin typeface="Times New Roman" panose="02020603050405020304" pitchFamily="18" charset="0"/>
                          <a:ea typeface="宋体" panose="02010600030101010101" pitchFamily="2" charset="-122"/>
                        </a:rPr>
                        <a:t>学习率</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3e-5</a:t>
                      </a:r>
                      <a:endParaRPr lang="zh-CN" altLang="en-US" baseline="0" dirty="0">
                        <a:latin typeface="Times New Roman" panose="02020603050405020304" pitchFamily="18" charset="0"/>
                        <a:ea typeface="宋体" panose="02010600030101010101" pitchFamily="2" charset="-122"/>
                      </a:endParaRPr>
                    </a:p>
                  </a:txBody>
                  <a:tcPr anchor="ctr"/>
                </a:tc>
              </a:tr>
              <a:tr h="432000">
                <a:tc>
                  <a:txBody>
                    <a:bodyPr/>
                    <a:lstStyle/>
                    <a:p>
                      <a:pPr algn="ctr"/>
                      <a:r>
                        <a:rPr lang="en-US" altLang="zh-CN" baseline="0" dirty="0" err="1">
                          <a:latin typeface="Times New Roman" panose="02020603050405020304" pitchFamily="18" charset="0"/>
                          <a:ea typeface="宋体" panose="02010600030101010101" pitchFamily="2" charset="-122"/>
                        </a:rPr>
                        <a:t>Max_length</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zh-CN" altLang="en-US" baseline="0" dirty="0">
                          <a:latin typeface="Times New Roman" panose="02020603050405020304" pitchFamily="18" charset="0"/>
                          <a:ea typeface="宋体" panose="02010600030101010101" pitchFamily="2" charset="-122"/>
                        </a:rPr>
                        <a:t>文本最大输入长度</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2048</a:t>
                      </a:r>
                      <a:endParaRPr lang="zh-CN" altLang="en-US" baseline="0" dirty="0">
                        <a:latin typeface="Times New Roman" panose="02020603050405020304" pitchFamily="18" charset="0"/>
                        <a:ea typeface="宋体" panose="02010600030101010101" pitchFamily="2" charset="-122"/>
                      </a:endParaRPr>
                    </a:p>
                  </a:txBody>
                  <a:tcPr anchor="ctr"/>
                </a:tc>
              </a:tr>
              <a:tr h="432000">
                <a:tc>
                  <a:txBody>
                    <a:bodyPr/>
                    <a:lstStyle/>
                    <a:p>
                      <a:pPr algn="ctr"/>
                      <a:r>
                        <a:rPr lang="en-US" altLang="zh-CN" baseline="0" dirty="0" err="1">
                          <a:latin typeface="Times New Roman" panose="02020603050405020304" pitchFamily="18" charset="0"/>
                          <a:ea typeface="宋体" panose="02010600030101010101" pitchFamily="2" charset="-122"/>
                        </a:rPr>
                        <a:t>Gradient_Accumulation_steps</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zh-CN" altLang="en-US" baseline="0" dirty="0">
                          <a:latin typeface="Times New Roman" panose="02020603050405020304" pitchFamily="18" charset="0"/>
                          <a:ea typeface="宋体" panose="02010600030101010101" pitchFamily="2" charset="-122"/>
                        </a:rPr>
                        <a:t>梯度累加步数</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32</a:t>
                      </a:r>
                      <a:endParaRPr lang="zh-CN" altLang="en-US" baseline="0" dirty="0">
                        <a:latin typeface="Times New Roman" panose="02020603050405020304" pitchFamily="18" charset="0"/>
                        <a:ea typeface="宋体" panose="02010600030101010101" pitchFamily="2" charset="-122"/>
                      </a:endParaRPr>
                    </a:p>
                  </a:txBody>
                  <a:tcPr anchor="ctr"/>
                </a:tc>
              </a:tr>
              <a:tr h="503779">
                <a:tc>
                  <a:txBody>
                    <a:bodyPr/>
                    <a:lstStyle/>
                    <a:p>
                      <a:pPr algn="ctr"/>
                      <a:r>
                        <a:rPr lang="en-US" altLang="zh-CN" baseline="0" dirty="0">
                          <a:latin typeface="Times New Roman" panose="02020603050405020304" pitchFamily="18" charset="0"/>
                          <a:ea typeface="宋体" panose="02010600030101010101" pitchFamily="2" charset="-122"/>
                        </a:rPr>
                        <a:t>Epoch</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zh-CN" altLang="en-US" baseline="0" dirty="0">
                          <a:latin typeface="Times New Roman" panose="02020603050405020304" pitchFamily="18" charset="0"/>
                          <a:ea typeface="宋体" panose="02010600030101010101" pitchFamily="2" charset="-122"/>
                        </a:rPr>
                        <a:t>训练总轮次</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1</a:t>
                      </a:r>
                      <a:endParaRPr lang="zh-CN" altLang="en-US" baseline="0" dirty="0">
                        <a:latin typeface="Times New Roman" panose="02020603050405020304" pitchFamily="18" charset="0"/>
                        <a:ea typeface="宋体" panose="02010600030101010101" pitchFamily="2" charset="-122"/>
                      </a:endParaRPr>
                    </a:p>
                  </a:txBody>
                  <a:tcPr anchor="ct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2236510" cy="535531"/>
          </a:xfrm>
        </p:spPr>
        <p:txBody>
          <a:bodyPr/>
          <a:lstStyle/>
          <a:p>
            <a:r>
              <a:rPr lang="zh-CN" altLang="en-US" dirty="0"/>
              <a:t>预训练结果</a:t>
            </a:r>
            <a:endParaRPr lang="zh-CN" altLang="en-US" dirty="0"/>
          </a:p>
        </p:txBody>
      </p:sp>
      <p:sp>
        <p:nvSpPr>
          <p:cNvPr id="3" name="内容占位符 2"/>
          <p:cNvSpPr>
            <a:spLocks noGrp="1"/>
          </p:cNvSpPr>
          <p:nvPr>
            <p:ph idx="1"/>
          </p:nvPr>
        </p:nvSpPr>
        <p:spPr>
          <a:xfrm>
            <a:off x="381611" y="929177"/>
            <a:ext cx="11342303" cy="4482578"/>
          </a:xfrm>
        </p:spPr>
        <p:txBody>
          <a:bodyPr>
            <a:noAutofit/>
          </a:bodyPr>
          <a:lstStyle/>
          <a:p>
            <a:r>
              <a:rPr lang="zh-CN" altLang="en-US" sz="2000" dirty="0"/>
              <a:t>下图展示了使用</a:t>
            </a:r>
            <a:r>
              <a:rPr lang="en-US" altLang="zh-CN" sz="2000" dirty="0"/>
              <a:t>Qwen-7B</a:t>
            </a:r>
            <a:r>
              <a:rPr lang="zh-CN" altLang="en-US" sz="2000" dirty="0"/>
              <a:t>作为基座模型，经由</a:t>
            </a:r>
            <a:r>
              <a:rPr lang="en-US" altLang="zh-CN" sz="2000" dirty="0"/>
              <a:t>785</a:t>
            </a:r>
            <a:r>
              <a:rPr lang="zh-CN" altLang="en-US" sz="2000" dirty="0"/>
              <a:t>轮优化得到的结果</a:t>
            </a:r>
            <a:r>
              <a:rPr lang="en-US" altLang="zh-CN" sz="2000" dirty="0"/>
              <a:t>,</a:t>
            </a:r>
            <a:r>
              <a:rPr lang="zh-CN" altLang="en-US" sz="2000" dirty="0"/>
              <a:t>训练</a:t>
            </a:r>
            <a:r>
              <a:rPr lang="en-US" altLang="zh-CN" sz="2000" dirty="0"/>
              <a:t>loss</a:t>
            </a:r>
            <a:r>
              <a:rPr lang="zh-CN" altLang="en-US" sz="2000" dirty="0"/>
              <a:t>由</a:t>
            </a:r>
            <a:r>
              <a:rPr lang="en-US" altLang="zh-CN" sz="2000" dirty="0"/>
              <a:t>3.6</a:t>
            </a:r>
            <a:r>
              <a:rPr lang="zh-CN" altLang="en-US" sz="2000" dirty="0"/>
              <a:t>跌至</a:t>
            </a:r>
            <a:r>
              <a:rPr lang="en-US" altLang="zh-CN" sz="2000" dirty="0"/>
              <a:t>2.8</a:t>
            </a:r>
            <a:r>
              <a:rPr lang="zh-CN" altLang="en-US" sz="2000" dirty="0"/>
              <a:t>左右，我们分别取训练</a:t>
            </a:r>
            <a:r>
              <a:rPr lang="en-US" altLang="zh-CN" sz="2000" dirty="0"/>
              <a:t>300</a:t>
            </a:r>
            <a:r>
              <a:rPr lang="zh-CN" altLang="en-US" sz="2000" dirty="0"/>
              <a:t>轮和全部轮次的模型用于微调验证。将古籍数据预训练的模型命名为荀子古籍大语言模型（简称</a:t>
            </a:r>
            <a:r>
              <a:rPr lang="en-US" altLang="zh-CN" sz="2000" dirty="0"/>
              <a:t>“</a:t>
            </a:r>
            <a:r>
              <a:rPr lang="zh-CN" altLang="en-US" sz="2000" dirty="0"/>
              <a:t>荀子</a:t>
            </a:r>
            <a:r>
              <a:rPr lang="en-US" altLang="zh-CN" sz="2000" dirty="0"/>
              <a:t>”</a:t>
            </a:r>
            <a:r>
              <a:rPr lang="zh-CN" altLang="en-US" sz="2000" dirty="0"/>
              <a:t>）。</a:t>
            </a:r>
            <a:endParaRPr lang="en-US" altLang="zh-CN" sz="2000" dirty="0"/>
          </a:p>
          <a:p>
            <a:r>
              <a:rPr lang="zh-CN" altLang="en-US" sz="2000" dirty="0"/>
              <a:t>研究训练出的基座模型列举如下：</a:t>
            </a:r>
            <a:endParaRPr lang="en-US" altLang="zh-CN" sz="2000" dirty="0"/>
          </a:p>
          <a:p>
            <a:pPr marL="0" indent="0">
              <a:buNone/>
            </a:pPr>
            <a:r>
              <a:rPr lang="en-US" altLang="zh-CN" sz="2000" dirty="0"/>
              <a:t>1.</a:t>
            </a:r>
            <a:r>
              <a:rPr lang="en-US" altLang="zh-CN" sz="1800" kern="100" dirty="0">
                <a:effectLst/>
                <a:latin typeface="Times New Roman" panose="02020603050405020304" pitchFamily="18" charset="0"/>
                <a:ea typeface="等线" panose="02010600030101010101" charset="-122"/>
              </a:rPr>
              <a:t> Xunzi-Qwen-7B</a:t>
            </a:r>
            <a:endParaRPr lang="en-US" altLang="zh-CN" sz="2000" dirty="0"/>
          </a:p>
          <a:p>
            <a:pPr marL="0" indent="0">
              <a:buNone/>
            </a:pPr>
            <a:r>
              <a:rPr lang="en-US" altLang="zh-CN" sz="2000" dirty="0"/>
              <a:t>2.</a:t>
            </a:r>
            <a:r>
              <a:rPr lang="en-US" altLang="zh-CN" sz="1800" kern="100" dirty="0">
                <a:effectLst/>
                <a:latin typeface="Times New Roman" panose="02020603050405020304" pitchFamily="18" charset="0"/>
                <a:ea typeface="宋体" panose="02010600030101010101" pitchFamily="2" charset="-122"/>
              </a:rPr>
              <a:t> Xunzi-Qwen-1.5-7B</a:t>
            </a:r>
            <a:endParaRPr lang="en-US" altLang="zh-CN" sz="2000" dirty="0"/>
          </a:p>
          <a:p>
            <a:pPr marL="0" indent="0">
              <a:buNone/>
            </a:pPr>
            <a:r>
              <a:rPr lang="en-US" altLang="zh-CN" sz="2000" dirty="0"/>
              <a:t>3.</a:t>
            </a:r>
            <a:r>
              <a:rPr lang="en-US" altLang="zh-CN" sz="1800" kern="100" dirty="0">
                <a:solidFill>
                  <a:srgbClr val="000000"/>
                </a:solidFill>
                <a:effectLst/>
                <a:latin typeface="Times New Roman" panose="02020603050405020304" pitchFamily="18" charset="0"/>
                <a:ea typeface="宋体" panose="02010600030101010101" pitchFamily="2" charset="-122"/>
              </a:rPr>
              <a:t> Xunzi-Qwen-1.5-14B</a:t>
            </a:r>
            <a:endParaRPr lang="en-US" altLang="zh-CN" sz="2000" dirty="0"/>
          </a:p>
          <a:p>
            <a:pPr marL="0" indent="0">
              <a:buNone/>
            </a:pPr>
            <a:r>
              <a:rPr lang="en-US" altLang="zh-CN" sz="2000" dirty="0"/>
              <a:t>4.</a:t>
            </a:r>
            <a:r>
              <a:rPr lang="en-US" altLang="zh-CN" sz="1800" kern="100" dirty="0">
                <a:solidFill>
                  <a:srgbClr val="000000"/>
                </a:solidFill>
                <a:effectLst/>
                <a:latin typeface="Times New Roman" panose="02020603050405020304" pitchFamily="18" charset="0"/>
                <a:ea typeface="宋体" panose="02010600030101010101" pitchFamily="2" charset="-122"/>
              </a:rPr>
              <a:t> Xunzi-Qwen2-7B</a:t>
            </a:r>
            <a:endParaRPr lang="en-US" altLang="zh-CN" sz="2000" dirty="0"/>
          </a:p>
          <a:p>
            <a:pPr marL="0" indent="0">
              <a:buNone/>
            </a:pPr>
            <a:r>
              <a:rPr lang="en-US" altLang="zh-CN" sz="2000" dirty="0"/>
              <a:t>5.</a:t>
            </a:r>
            <a:r>
              <a:rPr lang="en-US" altLang="zh-CN" sz="1800" dirty="0">
                <a:effectLst/>
                <a:latin typeface="Times New Roman" panose="02020603050405020304" pitchFamily="18" charset="0"/>
                <a:ea typeface="宋体" panose="02010600030101010101" pitchFamily="2" charset="-122"/>
              </a:rPr>
              <a:t> Xunzi-GLM4-9B</a:t>
            </a:r>
            <a:endParaRPr lang="en-US" altLang="zh-CN" sz="2000" dirty="0"/>
          </a:p>
          <a:p>
            <a:pPr marL="0" indent="0">
              <a:buNone/>
            </a:pPr>
            <a:r>
              <a:rPr lang="en-US" altLang="zh-CN" sz="2000" dirty="0"/>
              <a:t>6.</a:t>
            </a:r>
            <a:r>
              <a:rPr lang="en-US" altLang="zh-CN" sz="1800" kern="100" dirty="0">
                <a:solidFill>
                  <a:srgbClr val="000000"/>
                </a:solidFill>
                <a:effectLst/>
                <a:latin typeface="Times New Roman" panose="02020603050405020304" pitchFamily="18" charset="0"/>
                <a:ea typeface="宋体" panose="02010600030101010101" pitchFamily="2" charset="-122"/>
              </a:rPr>
              <a:t> Xunzi-GLM3-6B</a:t>
            </a:r>
            <a:endParaRPr lang="en-US" altLang="zh-CN" sz="2000" dirty="0"/>
          </a:p>
          <a:p>
            <a:pPr marL="0" indent="0">
              <a:buNone/>
            </a:pPr>
            <a:r>
              <a:rPr lang="en-US" altLang="zh-CN" sz="2000" dirty="0"/>
              <a:t>7.</a:t>
            </a:r>
            <a:r>
              <a:rPr lang="en-US" altLang="zh-CN" sz="1800" kern="100" dirty="0">
                <a:solidFill>
                  <a:srgbClr val="000000"/>
                </a:solidFill>
                <a:effectLst/>
                <a:latin typeface="Times New Roman" panose="02020603050405020304" pitchFamily="18" charset="0"/>
                <a:ea typeface="宋体" panose="02010600030101010101" pitchFamily="2" charset="-122"/>
              </a:rPr>
              <a:t> Xunzi-</a:t>
            </a:r>
            <a:r>
              <a:rPr lang="en-US" altLang="zh-CN" sz="1800" dirty="0">
                <a:effectLst/>
                <a:latin typeface="Times New Roman" panose="02020603050405020304" pitchFamily="18" charset="0"/>
                <a:ea typeface="宋体" panose="02010600030101010101" pitchFamily="2" charset="-122"/>
              </a:rPr>
              <a:t>Baichuan</a:t>
            </a:r>
            <a:r>
              <a:rPr lang="en-US" altLang="zh-CN" sz="1800" kern="100" dirty="0">
                <a:solidFill>
                  <a:srgbClr val="000000"/>
                </a:solidFill>
                <a:effectLst/>
                <a:latin typeface="Times New Roman" panose="02020603050405020304" pitchFamily="18" charset="0"/>
                <a:ea typeface="宋体" panose="02010600030101010101" pitchFamily="2" charset="-122"/>
              </a:rPr>
              <a:t>2-7B</a:t>
            </a:r>
            <a:endParaRPr lang="en-US" altLang="zh-CN" sz="2000" dirty="0"/>
          </a:p>
          <a:p>
            <a:pPr marL="0" indent="0">
              <a:buNone/>
            </a:pPr>
            <a:r>
              <a:rPr lang="en-US" altLang="zh-CN" sz="2000" dirty="0"/>
              <a:t>8.</a:t>
            </a:r>
            <a:r>
              <a:rPr lang="en-US" altLang="zh-CN" sz="1800" kern="100" dirty="0">
                <a:solidFill>
                  <a:srgbClr val="000000"/>
                </a:solidFill>
                <a:effectLst/>
                <a:latin typeface="Times New Roman" panose="02020603050405020304" pitchFamily="18" charset="0"/>
                <a:ea typeface="宋体" panose="02010600030101010101" pitchFamily="2" charset="-122"/>
              </a:rPr>
              <a:t> </a:t>
            </a:r>
            <a:r>
              <a:rPr lang="en-US" altLang="zh-CN" sz="1800" kern="100" dirty="0">
                <a:effectLst/>
                <a:latin typeface="Times New Roman" panose="02020603050405020304" pitchFamily="18" charset="0"/>
                <a:ea typeface="宋体" panose="02010600030101010101" pitchFamily="2" charset="-122"/>
              </a:rPr>
              <a:t>Xunzi-Qwen-1.5-4B</a:t>
            </a:r>
            <a:endParaRPr lang="en-US" altLang="zh-CN" sz="2000" dirty="0"/>
          </a:p>
          <a:p>
            <a:pPr marL="0" indent="0">
              <a:buNone/>
            </a:pPr>
            <a:endParaRPr lang="en-US" altLang="zh-CN" sz="2000" dirty="0"/>
          </a:p>
          <a:p>
            <a:pPr marL="0" indent="0">
              <a:buNone/>
            </a:pPr>
            <a:endParaRPr lang="zh-CN" altLang="en-US" sz="2000"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p:cNvPicPr>
            <a:picLocks noChangeAspect="1"/>
          </p:cNvPicPr>
          <p:nvPr/>
        </p:nvPicPr>
        <p:blipFill>
          <a:blip r:embed="rId1"/>
          <a:stretch>
            <a:fillRect/>
          </a:stretch>
        </p:blipFill>
        <p:spPr>
          <a:xfrm>
            <a:off x="6426623" y="2248289"/>
            <a:ext cx="5383766" cy="403782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1826141" cy="535531"/>
          </a:xfrm>
        </p:spPr>
        <p:txBody>
          <a:bodyPr/>
          <a:lstStyle/>
          <a:p>
            <a:r>
              <a:rPr lang="zh-CN" altLang="en-US" dirty="0"/>
              <a:t>微调任务</a:t>
            </a:r>
            <a:endParaRPr lang="zh-CN" altLang="en-US" dirty="0"/>
          </a:p>
        </p:txBody>
      </p:sp>
      <p:sp>
        <p:nvSpPr>
          <p:cNvPr id="3" name="内容占位符 2"/>
          <p:cNvSpPr>
            <a:spLocks noGrp="1"/>
          </p:cNvSpPr>
          <p:nvPr>
            <p:ph idx="1"/>
          </p:nvPr>
        </p:nvSpPr>
        <p:spPr>
          <a:xfrm>
            <a:off x="549727" y="1182152"/>
            <a:ext cx="11081657" cy="4866479"/>
          </a:xfrm>
        </p:spPr>
        <p:txBody>
          <a:bodyPr>
            <a:normAutofit/>
          </a:bodyPr>
          <a:lstStyle/>
          <a:p>
            <a:r>
              <a:rPr lang="zh-CN" altLang="en-US" sz="2400" dirty="0">
                <a:latin typeface="楷体" panose="02010609060101010101" pitchFamily="49" charset="-122"/>
                <a:ea typeface="楷体" panose="02010609060101010101" pitchFamily="49" charset="-122"/>
              </a:rPr>
              <a:t>五种下游任务</a:t>
            </a: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p:txBody>
      </p:sp>
      <p:graphicFrame>
        <p:nvGraphicFramePr>
          <p:cNvPr id="5" name="表格 4"/>
          <p:cNvGraphicFramePr>
            <a:graphicFrameLocks noGrp="1"/>
          </p:cNvGraphicFramePr>
          <p:nvPr/>
        </p:nvGraphicFramePr>
        <p:xfrm>
          <a:off x="1455576" y="1993221"/>
          <a:ext cx="9583712" cy="4242466"/>
        </p:xfrm>
        <a:graphic>
          <a:graphicData uri="http://schemas.openxmlformats.org/drawingml/2006/table">
            <a:tbl>
              <a:tblPr firstRow="1" bandRow="1">
                <a:tableStyleId>{5C22544A-7EE6-4342-B048-85BDC9FD1C3A}</a:tableStyleId>
              </a:tblPr>
              <a:tblGrid>
                <a:gridCol w="2396298"/>
                <a:gridCol w="4250547"/>
                <a:gridCol w="2936867"/>
              </a:tblGrid>
              <a:tr h="630754">
                <a:tc>
                  <a:txBody>
                    <a:bodyPr/>
                    <a:lstStyle/>
                    <a:p>
                      <a:pPr algn="ctr"/>
                      <a:r>
                        <a:rPr lang="zh-CN" altLang="en-US" dirty="0">
                          <a:latin typeface="+mn-ea"/>
                          <a:ea typeface="+mn-ea"/>
                        </a:rPr>
                        <a:t>任务名称</a:t>
                      </a:r>
                      <a:endParaRPr lang="zh-CN" altLang="en-US" dirty="0">
                        <a:latin typeface="+mn-ea"/>
                        <a:ea typeface="+mn-ea"/>
                      </a:endParaRPr>
                    </a:p>
                  </a:txBody>
                  <a:tcPr anchor="ctr"/>
                </a:tc>
                <a:tc>
                  <a:txBody>
                    <a:bodyPr/>
                    <a:lstStyle/>
                    <a:p>
                      <a:pPr algn="ctr"/>
                      <a:r>
                        <a:rPr lang="zh-CN" altLang="en-US" dirty="0">
                          <a:latin typeface="+mn-ea"/>
                          <a:ea typeface="+mn-ea"/>
                        </a:rPr>
                        <a:t>语料说明</a:t>
                      </a:r>
                      <a:endParaRPr lang="zh-CN" altLang="en-US" dirty="0">
                        <a:latin typeface="+mn-ea"/>
                        <a:ea typeface="+mn-ea"/>
                      </a:endParaRPr>
                    </a:p>
                  </a:txBody>
                  <a:tcPr anchor="ctr"/>
                </a:tc>
                <a:tc>
                  <a:txBody>
                    <a:bodyPr/>
                    <a:lstStyle/>
                    <a:p>
                      <a:pPr algn="ctr"/>
                      <a:r>
                        <a:rPr lang="zh-CN" altLang="en-US" dirty="0">
                          <a:latin typeface="+mn-ea"/>
                          <a:ea typeface="+mn-ea"/>
                        </a:rPr>
                        <a:t>训练</a:t>
                      </a:r>
                      <a:r>
                        <a:rPr lang="en-US" altLang="zh-CN" dirty="0">
                          <a:latin typeface="+mn-ea"/>
                          <a:ea typeface="+mn-ea"/>
                        </a:rPr>
                        <a:t>sample</a:t>
                      </a:r>
                      <a:r>
                        <a:rPr lang="zh-CN" altLang="en-US" dirty="0">
                          <a:latin typeface="+mn-ea"/>
                          <a:ea typeface="+mn-ea"/>
                        </a:rPr>
                        <a:t>数量</a:t>
                      </a:r>
                      <a:endParaRPr lang="zh-CN" altLang="en-US" dirty="0">
                        <a:latin typeface="+mn-ea"/>
                        <a:ea typeface="+mn-ea"/>
                      </a:endParaRPr>
                    </a:p>
                  </a:txBody>
                  <a:tcPr anchor="ctr"/>
                </a:tc>
              </a:tr>
              <a:tr h="630754">
                <a:tc>
                  <a:txBody>
                    <a:bodyPr/>
                    <a:lstStyle/>
                    <a:p>
                      <a:pPr algn="ctr"/>
                      <a:r>
                        <a:rPr lang="zh-CN" altLang="en-US" baseline="0" dirty="0">
                          <a:latin typeface="Times New Roman" panose="02020603050405020304" pitchFamily="18" charset="0"/>
                          <a:ea typeface="宋体" panose="02010600030101010101" pitchFamily="2" charset="-122"/>
                        </a:rPr>
                        <a:t>文本翻译</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zh-CN" altLang="en-US" baseline="0" dirty="0">
                          <a:latin typeface="Times New Roman" panose="02020603050405020304" pitchFamily="18" charset="0"/>
                          <a:ea typeface="宋体" panose="02010600030101010101" pitchFamily="2" charset="-122"/>
                        </a:rPr>
                        <a:t>资治通鉴平行语料</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5309</a:t>
                      </a:r>
                      <a:endParaRPr lang="zh-CN" altLang="en-US" baseline="0" dirty="0">
                        <a:latin typeface="Times New Roman" panose="02020603050405020304" pitchFamily="18" charset="0"/>
                        <a:ea typeface="宋体" panose="02010600030101010101" pitchFamily="2" charset="-122"/>
                      </a:endParaRPr>
                    </a:p>
                  </a:txBody>
                  <a:tcPr anchor="ctr"/>
                </a:tc>
              </a:tr>
              <a:tr h="630754">
                <a:tc>
                  <a:txBody>
                    <a:bodyPr/>
                    <a:lstStyle/>
                    <a:p>
                      <a:pPr algn="ctr"/>
                      <a:r>
                        <a:rPr lang="zh-CN" altLang="en-US" baseline="0" dirty="0">
                          <a:latin typeface="Times New Roman" panose="02020603050405020304" pitchFamily="18" charset="0"/>
                          <a:ea typeface="宋体" panose="02010600030101010101" pitchFamily="2" charset="-122"/>
                        </a:rPr>
                        <a:t>文本匹配</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zh-CN" altLang="en-US" baseline="0" dirty="0">
                          <a:latin typeface="Times New Roman" panose="02020603050405020304" pitchFamily="18" charset="0"/>
                          <a:ea typeface="宋体" panose="02010600030101010101" pitchFamily="2" charset="-122"/>
                        </a:rPr>
                        <a:t>二十四史语义匹配语料</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4699</a:t>
                      </a:r>
                      <a:endParaRPr lang="zh-CN" altLang="en-US" baseline="0" dirty="0">
                        <a:latin typeface="Times New Roman" panose="02020603050405020304" pitchFamily="18" charset="0"/>
                        <a:ea typeface="宋体" panose="02010600030101010101" pitchFamily="2" charset="-122"/>
                      </a:endParaRPr>
                    </a:p>
                  </a:txBody>
                  <a:tcPr anchor="ctr"/>
                </a:tc>
              </a:tr>
              <a:tr h="630754">
                <a:tc>
                  <a:txBody>
                    <a:bodyPr/>
                    <a:lstStyle/>
                    <a:p>
                      <a:pPr algn="ctr"/>
                      <a:r>
                        <a:rPr lang="zh-CN" altLang="en-US" baseline="0" dirty="0">
                          <a:latin typeface="Times New Roman" panose="02020603050405020304" pitchFamily="18" charset="0"/>
                          <a:ea typeface="宋体" panose="02010600030101010101" pitchFamily="2" charset="-122"/>
                        </a:rPr>
                        <a:t>文本分类</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zh-CN" altLang="en-US" baseline="0" dirty="0">
                          <a:latin typeface="Times New Roman" panose="02020603050405020304" pitchFamily="18" charset="0"/>
                          <a:ea typeface="宋体" panose="02010600030101010101" pitchFamily="2" charset="-122"/>
                        </a:rPr>
                        <a:t>四库全书子部分类语料</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2514</a:t>
                      </a:r>
                      <a:endParaRPr lang="zh-CN" altLang="en-US" baseline="0" dirty="0">
                        <a:latin typeface="Times New Roman" panose="02020603050405020304" pitchFamily="18" charset="0"/>
                        <a:ea typeface="宋体" panose="02010600030101010101" pitchFamily="2" charset="-122"/>
                      </a:endParaRPr>
                    </a:p>
                  </a:txBody>
                  <a:tcPr anchor="ctr"/>
                </a:tc>
              </a:tr>
              <a:tr h="630754">
                <a:tc>
                  <a:txBody>
                    <a:bodyPr/>
                    <a:lstStyle/>
                    <a:p>
                      <a:pPr algn="ctr"/>
                      <a:r>
                        <a:rPr lang="zh-CN" altLang="en-US" baseline="0" dirty="0">
                          <a:latin typeface="Times New Roman" panose="02020603050405020304" pitchFamily="18" charset="0"/>
                          <a:ea typeface="宋体" panose="02010600030101010101" pitchFamily="2" charset="-122"/>
                        </a:rPr>
                        <a:t>分词</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zh-CN" altLang="en-US" baseline="0" dirty="0">
                          <a:latin typeface="Times New Roman" panose="02020603050405020304" pitchFamily="18" charset="0"/>
                          <a:ea typeface="宋体" panose="02010600030101010101" pitchFamily="2" charset="-122"/>
                        </a:rPr>
                        <a:t>先秦典籍分词语料</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4764</a:t>
                      </a:r>
                      <a:endParaRPr lang="zh-CN" altLang="en-US" baseline="0" dirty="0">
                        <a:latin typeface="Times New Roman" panose="02020603050405020304" pitchFamily="18" charset="0"/>
                        <a:ea typeface="宋体" panose="02010600030101010101" pitchFamily="2" charset="-122"/>
                      </a:endParaRPr>
                    </a:p>
                  </a:txBody>
                  <a:tcPr anchor="ctr"/>
                </a:tc>
              </a:tr>
              <a:tr h="1088696">
                <a:tc>
                  <a:txBody>
                    <a:bodyPr/>
                    <a:lstStyle/>
                    <a:p>
                      <a:pPr algn="ctr"/>
                      <a:r>
                        <a:rPr lang="zh-CN" altLang="en-US" baseline="0" dirty="0">
                          <a:latin typeface="Times New Roman" panose="02020603050405020304" pitchFamily="18" charset="0"/>
                          <a:ea typeface="宋体" panose="02010600030101010101" pitchFamily="2" charset="-122"/>
                        </a:rPr>
                        <a:t>命名实体识别</a:t>
                      </a:r>
                      <a:endParaRPr lang="zh-CN" altLang="en-US" baseline="0" dirty="0">
                        <a:latin typeface="Times New Roman" panose="02020603050405020304" pitchFamily="18" charset="0"/>
                        <a:ea typeface="宋体" panose="02010600030101010101" pitchFamily="2" charset="-122"/>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cs typeface="Times New Roman" panose="02020603050405020304" pitchFamily="18" charset="0"/>
                        </a:rPr>
                        <a:t>GuNER2023</a:t>
                      </a:r>
                      <a:r>
                        <a:rPr lang="zh-CN" altLang="en-US" baseline="0" dirty="0">
                          <a:latin typeface="Times New Roman" panose="02020603050405020304" pitchFamily="18" charset="0"/>
                          <a:ea typeface="宋体" panose="02010600030101010101" pitchFamily="2" charset="-122"/>
                          <a:cs typeface="Times New Roman" panose="02020603050405020304" pitchFamily="18" charset="0"/>
                        </a:rPr>
                        <a:t>训练语料</a:t>
                      </a:r>
                      <a:endParaRPr lang="zh-CN" altLang="en-US" baseline="0" dirty="0">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lang="en-US" altLang="zh-CN" baseline="0" dirty="0">
                          <a:latin typeface="Times New Roman" panose="02020603050405020304" pitchFamily="18" charset="0"/>
                          <a:ea typeface="宋体" panose="02010600030101010101" pitchFamily="2" charset="-122"/>
                        </a:rPr>
                        <a:t>2111</a:t>
                      </a:r>
                      <a:endParaRPr lang="zh-CN" altLang="en-US" baseline="0" dirty="0">
                        <a:latin typeface="Times New Roman" panose="02020603050405020304" pitchFamily="18" charset="0"/>
                        <a:ea typeface="宋体" panose="02010600030101010101" pitchFamily="2" charset="-122"/>
                      </a:endParaRPr>
                    </a:p>
                  </a:txBody>
                  <a:tcPr anchor="ct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2646878" cy="535531"/>
          </a:xfrm>
        </p:spPr>
        <p:txBody>
          <a:bodyPr/>
          <a:lstStyle/>
          <a:p>
            <a:r>
              <a:rPr lang="zh-CN" altLang="en-US" dirty="0"/>
              <a:t>微调数据样例</a:t>
            </a:r>
            <a:endParaRPr lang="zh-CN" altLang="en-US" dirty="0"/>
          </a:p>
        </p:txBody>
      </p:sp>
      <p:sp>
        <p:nvSpPr>
          <p:cNvPr id="5" name="矩形: 圆角 4"/>
          <p:cNvSpPr/>
          <p:nvPr/>
        </p:nvSpPr>
        <p:spPr>
          <a:xfrm>
            <a:off x="737419" y="1177327"/>
            <a:ext cx="10717162" cy="1281668"/>
          </a:xfrm>
          <a:prstGeom prst="round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{“instruction”: “</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请将这段古汉语文本按照“词</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词性”的格式进行词性标注，词性与符号对应关系为：</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n</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，普通名词；</a:t>
            </a:r>
            <a:r>
              <a:rPr kumimoji="0"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nx</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，特殊名词；</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nr</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，人名姓氏；</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ns</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，地名；</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v</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，动词；</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w</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，标点；</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，副词；</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，代词；</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，介词；</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c</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，连词；</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u</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，助词；</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m</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，数词；</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t</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，时间名词；</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y</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，语气词；</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，形容词；</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f</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，方位词；</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q</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，量词；</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j</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，兼词；</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，其他语素；</a:t>
            </a:r>
            <a:r>
              <a:rPr kumimoji="0"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gv</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，古代动词；</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s</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，拟声词</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defTabSz="4572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“input”: “</a:t>
            </a:r>
            <a:r>
              <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孫亮即位，為冠軍將軍，封都亭侯。</a:t>
            </a: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defTabSz="4572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“output”: “</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孫亮</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/nr </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即</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/v </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位</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/n </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/w </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為</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/v </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冠軍將軍</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nx</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/w </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封</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/v </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都亭侯</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/nr </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/w”}</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矩形: 圆角 5"/>
          <p:cNvSpPr/>
          <p:nvPr/>
        </p:nvSpPr>
        <p:spPr>
          <a:xfrm>
            <a:off x="737418" y="2855694"/>
            <a:ext cx="10717162" cy="943232"/>
          </a:xfrm>
          <a:prstGeom prst="round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{“instruction”: “</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为</a:t>
            </a:r>
            <a:r>
              <a:rPr lang="zh-CN" altLang="en-US" sz="1400" kern="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下面给出的</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无标点的古汉语文本添加标点</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defTabSz="4572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“input”: “</a:t>
            </a:r>
            <a:r>
              <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諸將皆曰敵聞太傅自來上岸必遁走奉獨曰不然</a:t>
            </a: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defTabSz="4572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“output”: “</a:t>
            </a:r>
            <a:r>
              <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諸將皆曰：“敵聞太傅自來，上岸必遁走。”奉獨曰： “不然。 ”</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矩形: 圆角 6"/>
          <p:cNvSpPr/>
          <p:nvPr/>
        </p:nvSpPr>
        <p:spPr>
          <a:xfrm>
            <a:off x="737418" y="4194427"/>
            <a:ext cx="10717162" cy="888310"/>
          </a:xfrm>
          <a:prstGeom prst="round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{“instruction”: “</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将下面给出的这段古汉语文本使用“</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”进行分词</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defTabSz="4572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“input”: “</a:t>
            </a:r>
            <a:r>
              <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孫亮即位，為冠軍將軍，封都亭侯。</a:t>
            </a: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defTabSz="4572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“output”: “</a:t>
            </a:r>
            <a:r>
              <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孫亮</a:t>
            </a: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即</a:t>
            </a: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位</a:t>
            </a: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為</a:t>
            </a: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冠軍將軍</a:t>
            </a: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封</a:t>
            </a: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都亭侯</a:t>
            </a: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 name="矩形: 圆角 7"/>
          <p:cNvSpPr/>
          <p:nvPr/>
        </p:nvSpPr>
        <p:spPr>
          <a:xfrm>
            <a:off x="737419" y="5488106"/>
            <a:ext cx="10717162" cy="888310"/>
          </a:xfrm>
          <a:prstGeom prst="round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{“instruction”: “</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将下面给出的这段古汉语文本翻译为现代汉语</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defTabSz="4572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“input”: “</a:t>
            </a:r>
            <a:r>
              <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大將軍鳳心不便共王在京師，會日蝕，鳳因言“日蝕陰盛之象，爲非常異。</a:t>
            </a: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defTabSz="4572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“output”: “</a:t>
            </a:r>
            <a:r>
              <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大將軍王鳳認爲共王留在京師對自己不利，正趕上發生了日食，王鳳就説：“日食是陰氣太盛造成的現象，是不同尋常的災異。</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5453448" y="841461"/>
            <a:ext cx="1285103"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词性标注</a:t>
            </a:r>
            <a:endParaRPr lang="zh-CN" altLang="en-US" dirty="0">
              <a:latin typeface="楷体" panose="02010609060101010101" pitchFamily="49" charset="-122"/>
              <a:ea typeface="楷体" panose="02010609060101010101" pitchFamily="49" charset="-122"/>
            </a:endParaRPr>
          </a:p>
        </p:txBody>
      </p:sp>
      <p:sp>
        <p:nvSpPr>
          <p:cNvPr id="10" name="文本框 9"/>
          <p:cNvSpPr txBox="1"/>
          <p:nvPr/>
        </p:nvSpPr>
        <p:spPr>
          <a:xfrm>
            <a:off x="5453447" y="2485164"/>
            <a:ext cx="1285103"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标点</a:t>
            </a:r>
            <a:endParaRPr lang="zh-CN" altLang="en-US" dirty="0">
              <a:latin typeface="楷体" panose="02010609060101010101" pitchFamily="49" charset="-122"/>
              <a:ea typeface="楷体" panose="02010609060101010101" pitchFamily="49" charset="-122"/>
            </a:endParaRPr>
          </a:p>
        </p:txBody>
      </p:sp>
      <p:sp>
        <p:nvSpPr>
          <p:cNvPr id="12" name="文本框 11"/>
          <p:cNvSpPr txBox="1"/>
          <p:nvPr/>
        </p:nvSpPr>
        <p:spPr>
          <a:xfrm>
            <a:off x="5453447" y="5100755"/>
            <a:ext cx="1285103" cy="369332"/>
          </a:xfrm>
          <a:prstGeom prst="rect">
            <a:avLst/>
          </a:prstGeom>
          <a:noFill/>
        </p:spPr>
        <p:txBody>
          <a:bodyPr wrap="square" rtlCol="0">
            <a:spAutoFit/>
          </a:bodyPr>
          <a:lstStyle/>
          <a:p>
            <a:pPr algn="ctr"/>
            <a:r>
              <a:rPr lang="zh-CN" altLang="en-US">
                <a:latin typeface="楷体" panose="02010609060101010101" pitchFamily="49" charset="-122"/>
                <a:ea typeface="楷体" panose="02010609060101010101" pitchFamily="49" charset="-122"/>
              </a:rPr>
              <a:t>翻译</a:t>
            </a:r>
            <a:endParaRPr lang="zh-CN" altLang="en-US" dirty="0">
              <a:latin typeface="楷体" panose="02010609060101010101" pitchFamily="49" charset="-122"/>
              <a:ea typeface="楷体" panose="02010609060101010101" pitchFamily="49" charset="-122"/>
            </a:endParaRPr>
          </a:p>
        </p:txBody>
      </p:sp>
      <p:sp>
        <p:nvSpPr>
          <p:cNvPr id="13" name="文本框 12"/>
          <p:cNvSpPr txBox="1"/>
          <p:nvPr/>
        </p:nvSpPr>
        <p:spPr>
          <a:xfrm>
            <a:off x="5453447" y="3807077"/>
            <a:ext cx="1285103"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分词</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1826141" cy="535531"/>
          </a:xfrm>
        </p:spPr>
        <p:txBody>
          <a:bodyPr/>
          <a:lstStyle/>
          <a:p>
            <a:r>
              <a:rPr lang="zh-CN" altLang="en-US" dirty="0"/>
              <a:t>实验结果</a:t>
            </a:r>
            <a:endParaRPr lang="zh-CN" altLang="en-US" dirty="0"/>
          </a:p>
        </p:txBody>
      </p:sp>
      <p:graphicFrame>
        <p:nvGraphicFramePr>
          <p:cNvPr id="4" name="表格 3"/>
          <p:cNvGraphicFramePr>
            <a:graphicFrameLocks noGrp="1"/>
          </p:cNvGraphicFramePr>
          <p:nvPr/>
        </p:nvGraphicFramePr>
        <p:xfrm>
          <a:off x="830424" y="1287624"/>
          <a:ext cx="10552923" cy="4333649"/>
        </p:xfrm>
        <a:graphic>
          <a:graphicData uri="http://schemas.openxmlformats.org/drawingml/2006/table">
            <a:tbl>
              <a:tblPr/>
              <a:tblGrid>
                <a:gridCol w="2769791"/>
                <a:gridCol w="1475667"/>
                <a:gridCol w="1600787"/>
                <a:gridCol w="1616732"/>
                <a:gridCol w="1616732"/>
                <a:gridCol w="1473214"/>
              </a:tblGrid>
              <a:tr h="684259">
                <a:tc rowSpan="2">
                  <a:txBody>
                    <a:bodyPr/>
                    <a:lstStyle/>
                    <a:p>
                      <a:pPr algn="ctr"/>
                      <a:r>
                        <a:rPr lang="en-US" sz="1400" b="1" kern="100" dirty="0">
                          <a:effectLst/>
                          <a:latin typeface="Times New Roman" panose="02020603050405020304" pitchFamily="18" charset="0"/>
                          <a:ea typeface="宋体" panose="02010600030101010101" pitchFamily="2" charset="-122"/>
                        </a:rPr>
                        <a:t>Model name</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b="1" kern="100">
                          <a:effectLst/>
                          <a:latin typeface="Times New Roman" panose="02020603050405020304" pitchFamily="18" charset="0"/>
                          <a:ea typeface="宋体" panose="02010600030101010101" pitchFamily="2" charset="-122"/>
                        </a:rPr>
                        <a:t>Text translation</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b="1" kern="100">
                          <a:effectLst/>
                          <a:latin typeface="Times New Roman" panose="02020603050405020304" pitchFamily="18" charset="0"/>
                          <a:ea typeface="宋体" panose="02010600030101010101" pitchFamily="2" charset="-122"/>
                        </a:rPr>
                        <a:t>Text matching</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b="1" kern="0">
                          <a:effectLst/>
                          <a:latin typeface="Times New Roman" panose="02020603050405020304" pitchFamily="18" charset="0"/>
                          <a:ea typeface="宋体" panose="02010600030101010101" pitchFamily="2" charset="-122"/>
                        </a:rPr>
                        <a:t>Text classification</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b="1" kern="0">
                          <a:effectLst/>
                          <a:latin typeface="Times New Roman" panose="02020603050405020304" pitchFamily="18" charset="0"/>
                          <a:ea typeface="宋体" panose="02010600030101010101" pitchFamily="2" charset="-122"/>
                        </a:rPr>
                        <a:t>Word segmentation</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b="1" kern="0">
                          <a:effectLst/>
                          <a:latin typeface="Times New Roman" panose="02020603050405020304" pitchFamily="18" charset="0"/>
                          <a:ea typeface="宋体" panose="02010600030101010101" pitchFamily="2" charset="-122"/>
                        </a:rPr>
                        <a:t>Named entity recognition</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r>
              <a:tr h="228087">
                <a:tc vMerge="1">
                  <a:tcPr/>
                </a:tc>
                <a:tc>
                  <a:txBody>
                    <a:bodyPr/>
                    <a:lstStyle/>
                    <a:p>
                      <a:pPr algn="ctr"/>
                      <a:r>
                        <a:rPr lang="en-US" sz="1400" kern="100">
                          <a:effectLst/>
                          <a:latin typeface="Times New Roman" panose="02020603050405020304" pitchFamily="18" charset="0"/>
                          <a:ea typeface="宋体" panose="02010600030101010101" pitchFamily="2" charset="-122"/>
                        </a:rPr>
                        <a:t>BLEU-4</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dirty="0">
                          <a:effectLst/>
                          <a:latin typeface="Times New Roman" panose="02020603050405020304" pitchFamily="18" charset="0"/>
                          <a:ea typeface="宋体" panose="02010600030101010101" pitchFamily="2" charset="-122"/>
                        </a:rPr>
                        <a:t>F-measure</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a:effectLst/>
                          <a:latin typeface="Times New Roman" panose="02020603050405020304" pitchFamily="18" charset="0"/>
                          <a:ea typeface="宋体" panose="02010600030101010101" pitchFamily="2" charset="-122"/>
                        </a:rPr>
                        <a:t>F-measure</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a:effectLst/>
                          <a:latin typeface="Times New Roman" panose="02020603050405020304" pitchFamily="18" charset="0"/>
                          <a:ea typeface="宋体" panose="02010600030101010101" pitchFamily="2" charset="-122"/>
                        </a:rPr>
                        <a:t>F-measure</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a:effectLst/>
                          <a:latin typeface="Times New Roman" panose="02020603050405020304" pitchFamily="18" charset="0"/>
                          <a:ea typeface="宋体" panose="02010600030101010101" pitchFamily="2" charset="-122"/>
                        </a:rPr>
                        <a:t>F-measure</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noFill/>
                  </a:tcPr>
                </a:tc>
              </a:tr>
              <a:tr h="228087">
                <a:tc>
                  <a:txBody>
                    <a:bodyPr/>
                    <a:lstStyle/>
                    <a:p>
                      <a:pPr algn="ctr"/>
                      <a:r>
                        <a:rPr lang="en-US" sz="1400" kern="100">
                          <a:effectLst/>
                          <a:latin typeface="Times New Roman" panose="02020603050405020304" pitchFamily="18" charset="0"/>
                          <a:ea typeface="宋体" panose="02010600030101010101" pitchFamily="2" charset="-122"/>
                        </a:rPr>
                        <a:t>Qwen-7B</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a:effectLst/>
                          <a:latin typeface="Times New Roman" panose="02020603050405020304" pitchFamily="18" charset="0"/>
                          <a:ea typeface="宋体" panose="02010600030101010101" pitchFamily="2" charset="-122"/>
                        </a:rPr>
                        <a:t>27.36</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a:effectLst/>
                          <a:latin typeface="Times New Roman" panose="02020603050405020304" pitchFamily="18" charset="0"/>
                          <a:ea typeface="宋体" panose="02010600030101010101" pitchFamily="2" charset="-122"/>
                        </a:rPr>
                        <a:t>98.07</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indent="228600" algn="just"/>
                      <a:r>
                        <a:rPr lang="en-US" sz="1400" kern="0">
                          <a:solidFill>
                            <a:srgbClr val="000000"/>
                          </a:solidFill>
                          <a:effectLst/>
                          <a:latin typeface="Times New Roman" panose="02020603050405020304" pitchFamily="18" charset="0"/>
                          <a:ea typeface="宋体" panose="02010600030101010101" pitchFamily="2" charset="-122"/>
                        </a:rPr>
                        <a:t>71.85</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0">
                          <a:solidFill>
                            <a:srgbClr val="000000"/>
                          </a:solidFill>
                          <a:effectLst/>
                          <a:latin typeface="Times New Roman" panose="02020603050405020304" pitchFamily="18" charset="0"/>
                          <a:ea typeface="宋体" panose="02010600030101010101" pitchFamily="2" charset="-122"/>
                        </a:rPr>
                        <a:t>92.08</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0">
                          <a:solidFill>
                            <a:srgbClr val="000000"/>
                          </a:solidFill>
                          <a:effectLst/>
                          <a:latin typeface="Times New Roman" panose="02020603050405020304" pitchFamily="18" charset="0"/>
                          <a:ea typeface="宋体" panose="02010600030101010101" pitchFamily="2" charset="-122"/>
                        </a:rPr>
                        <a:t>81.40</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r>
              <a:tr h="228087">
                <a:tc>
                  <a:txBody>
                    <a:bodyPr/>
                    <a:lstStyle/>
                    <a:p>
                      <a:pPr algn="ctr"/>
                      <a:r>
                        <a:rPr lang="en-US" sz="1400" kern="100">
                          <a:effectLst/>
                          <a:latin typeface="Times New Roman" panose="02020603050405020304" pitchFamily="18" charset="0"/>
                          <a:ea typeface="宋体" panose="02010600030101010101" pitchFamily="2" charset="-122"/>
                        </a:rPr>
                        <a:t>Xunzi-Qwen-7B</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dirty="0">
                          <a:effectLst/>
                          <a:latin typeface="Times New Roman" panose="02020603050405020304" pitchFamily="18" charset="0"/>
                          <a:ea typeface="宋体" panose="02010600030101010101" pitchFamily="2" charset="-122"/>
                        </a:rPr>
                        <a:t>28.19 </a:t>
                      </a:r>
                      <a:r>
                        <a:rPr lang="en-US" sz="1400" kern="100" dirty="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a:effectLst/>
                          <a:latin typeface="Times New Roman" panose="02020603050405020304" pitchFamily="18" charset="0"/>
                          <a:ea typeface="宋体" panose="02010600030101010101" pitchFamily="2" charset="-122"/>
                        </a:rPr>
                        <a:t>98.84 </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0">
                          <a:solidFill>
                            <a:srgbClr val="000000"/>
                          </a:solidFill>
                          <a:effectLst/>
                          <a:latin typeface="Times New Roman" panose="02020603050405020304" pitchFamily="18" charset="0"/>
                          <a:ea typeface="宋体" panose="02010600030101010101" pitchFamily="2" charset="-122"/>
                        </a:rPr>
                        <a:t>79.88 </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0">
                          <a:solidFill>
                            <a:srgbClr val="000000"/>
                          </a:solidFill>
                          <a:effectLst/>
                          <a:latin typeface="Times New Roman" panose="02020603050405020304" pitchFamily="18" charset="0"/>
                          <a:ea typeface="宋体" panose="02010600030101010101" pitchFamily="2" charset="-122"/>
                        </a:rPr>
                        <a:t>93.14 </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0">
                          <a:solidFill>
                            <a:srgbClr val="000000"/>
                          </a:solidFill>
                          <a:effectLst/>
                          <a:latin typeface="Times New Roman" panose="02020603050405020304" pitchFamily="18" charset="0"/>
                          <a:ea typeface="宋体" panose="02010600030101010101" pitchFamily="2" charset="-122"/>
                        </a:rPr>
                        <a:t>83.78 </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r>
              <a:tr h="228087">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Qwen-1.5-7B</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29.60</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98.65</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80.67</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93.51</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86.74</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r>
              <a:tr h="228087">
                <a:tc>
                  <a:txBody>
                    <a:bodyPr/>
                    <a:lstStyle/>
                    <a:p>
                      <a:pPr algn="ctr"/>
                      <a:r>
                        <a:rPr lang="en-US" sz="1400" kern="100">
                          <a:effectLst/>
                          <a:latin typeface="Times New Roman" panose="02020603050405020304" pitchFamily="18" charset="0"/>
                          <a:ea typeface="宋体" panose="02010600030101010101" pitchFamily="2" charset="-122"/>
                        </a:rPr>
                        <a:t>Xunzi-Qwen-1.5-7B</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a:effectLst/>
                          <a:latin typeface="Times New Roman" panose="02020603050405020304" pitchFamily="18" charset="0"/>
                          <a:ea typeface="宋体" panose="02010600030101010101" pitchFamily="2" charset="-122"/>
                        </a:rPr>
                        <a:t>31.75</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a:effectLst/>
                          <a:latin typeface="Times New Roman" panose="02020603050405020304" pitchFamily="18" charset="0"/>
                          <a:ea typeface="宋体" panose="02010600030101010101" pitchFamily="2" charset="-122"/>
                        </a:rPr>
                        <a:t>98.84</a:t>
                      </a:r>
                      <a:r>
                        <a:rPr lang="en-US" sz="1400" kern="100">
                          <a:solidFill>
                            <a:srgbClr val="000000"/>
                          </a:solidFill>
                          <a:effectLst/>
                          <a:latin typeface="Times New Roman" panose="02020603050405020304" pitchFamily="18" charset="0"/>
                          <a:ea typeface="宋体" panose="02010600030101010101" pitchFamily="2" charset="-122"/>
                        </a:rPr>
                        <a:t> </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a:effectLst/>
                          <a:latin typeface="Times New Roman" panose="02020603050405020304" pitchFamily="18" charset="0"/>
                          <a:ea typeface="宋体" panose="02010600030101010101" pitchFamily="2" charset="-122"/>
                        </a:rPr>
                        <a:t>87.07</a:t>
                      </a:r>
                      <a:r>
                        <a:rPr lang="en-US" sz="1400" kern="100">
                          <a:solidFill>
                            <a:srgbClr val="000000"/>
                          </a:solidFill>
                          <a:effectLst/>
                          <a:latin typeface="Times New Roman" panose="02020603050405020304" pitchFamily="18" charset="0"/>
                          <a:ea typeface="宋体" panose="02010600030101010101" pitchFamily="2" charset="-122"/>
                        </a:rPr>
                        <a:t> </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a:effectLst/>
                          <a:latin typeface="Times New Roman" panose="02020603050405020304" pitchFamily="18" charset="0"/>
                          <a:ea typeface="宋体" panose="02010600030101010101" pitchFamily="2" charset="-122"/>
                        </a:rPr>
                        <a:t>93.99</a:t>
                      </a:r>
                      <a:r>
                        <a:rPr lang="en-US" sz="1400" kern="100">
                          <a:solidFill>
                            <a:srgbClr val="000000"/>
                          </a:solidFill>
                          <a:effectLst/>
                          <a:latin typeface="Times New Roman" panose="02020603050405020304" pitchFamily="18" charset="0"/>
                          <a:ea typeface="宋体" panose="02010600030101010101" pitchFamily="2" charset="-122"/>
                        </a:rPr>
                        <a:t> </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a:effectLst/>
                          <a:latin typeface="Times New Roman" panose="02020603050405020304" pitchFamily="18" charset="0"/>
                          <a:ea typeface="宋体" panose="02010600030101010101" pitchFamily="2" charset="-122"/>
                        </a:rPr>
                        <a:t>87.4</a:t>
                      </a:r>
                      <a:r>
                        <a:rPr lang="en-US" sz="1400" kern="100">
                          <a:solidFill>
                            <a:srgbClr val="000000"/>
                          </a:solidFill>
                          <a:effectLst/>
                          <a:latin typeface="Times New Roman" panose="02020603050405020304" pitchFamily="18" charset="0"/>
                          <a:ea typeface="宋体" panose="02010600030101010101" pitchFamily="2" charset="-122"/>
                        </a:rPr>
                        <a:t> </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r>
              <a:tr h="228087">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Qwen-1.5-14B</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31.60</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98.65</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indent="228600" algn="just"/>
                      <a:r>
                        <a:rPr lang="en-US" sz="1400" kern="100">
                          <a:solidFill>
                            <a:srgbClr val="000000"/>
                          </a:solidFill>
                          <a:effectLst/>
                          <a:latin typeface="Times New Roman" panose="02020603050405020304" pitchFamily="18" charset="0"/>
                          <a:ea typeface="宋体" panose="02010600030101010101" pitchFamily="2" charset="-122"/>
                        </a:rPr>
                        <a:t>82.36</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93.32</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88.63</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r>
              <a:tr h="228087">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Xunzi-Qwen-1.5-14B</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b="1" kern="100">
                          <a:solidFill>
                            <a:srgbClr val="000000"/>
                          </a:solidFill>
                          <a:effectLst/>
                          <a:latin typeface="Times New Roman" panose="02020603050405020304" pitchFamily="18" charset="0"/>
                          <a:ea typeface="宋体" panose="02010600030101010101" pitchFamily="2" charset="-122"/>
                        </a:rPr>
                        <a:t>33.05 </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b="1" kern="100">
                          <a:solidFill>
                            <a:srgbClr val="000000"/>
                          </a:solidFill>
                          <a:effectLst/>
                          <a:latin typeface="Times New Roman" panose="02020603050405020304" pitchFamily="18" charset="0"/>
                          <a:ea typeface="宋体" panose="02010600030101010101" pitchFamily="2" charset="-122"/>
                        </a:rPr>
                        <a:t>99.03</a:t>
                      </a:r>
                      <a:r>
                        <a:rPr lang="en-US" sz="1400" kern="100">
                          <a:solidFill>
                            <a:srgbClr val="000000"/>
                          </a:solidFill>
                          <a:effectLst/>
                          <a:latin typeface="Times New Roman" panose="02020603050405020304" pitchFamily="18" charset="0"/>
                          <a:ea typeface="宋体" panose="02010600030101010101" pitchFamily="2" charset="-122"/>
                        </a:rPr>
                        <a:t> </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b="1" kern="100">
                          <a:solidFill>
                            <a:srgbClr val="000000"/>
                          </a:solidFill>
                          <a:effectLst/>
                          <a:latin typeface="Times New Roman" panose="02020603050405020304" pitchFamily="18" charset="0"/>
                          <a:ea typeface="宋体" panose="02010600030101010101" pitchFamily="2" charset="-122"/>
                        </a:rPr>
                        <a:t>89.89</a:t>
                      </a:r>
                      <a:r>
                        <a:rPr lang="en-US" sz="1400" kern="100">
                          <a:solidFill>
                            <a:srgbClr val="000000"/>
                          </a:solidFill>
                          <a:effectLst/>
                          <a:latin typeface="Times New Roman" panose="02020603050405020304" pitchFamily="18" charset="0"/>
                          <a:ea typeface="宋体" panose="02010600030101010101" pitchFamily="2" charset="-122"/>
                        </a:rPr>
                        <a:t> </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b="1" kern="100">
                          <a:solidFill>
                            <a:srgbClr val="000000"/>
                          </a:solidFill>
                          <a:effectLst/>
                          <a:latin typeface="Times New Roman" panose="02020603050405020304" pitchFamily="18" charset="0"/>
                          <a:ea typeface="宋体" panose="02010600030101010101" pitchFamily="2" charset="-122"/>
                        </a:rPr>
                        <a:t>94.27</a:t>
                      </a:r>
                      <a:r>
                        <a:rPr lang="en-US" sz="1400" kern="100">
                          <a:solidFill>
                            <a:srgbClr val="000000"/>
                          </a:solidFill>
                          <a:effectLst/>
                          <a:latin typeface="Times New Roman" panose="02020603050405020304" pitchFamily="18" charset="0"/>
                          <a:ea typeface="宋体" panose="02010600030101010101" pitchFamily="2" charset="-122"/>
                        </a:rPr>
                        <a:t> </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b="1" kern="100">
                          <a:solidFill>
                            <a:srgbClr val="000000"/>
                          </a:solidFill>
                          <a:effectLst/>
                          <a:latin typeface="Times New Roman" panose="02020603050405020304" pitchFamily="18" charset="0"/>
                          <a:ea typeface="宋体" panose="02010600030101010101" pitchFamily="2" charset="-122"/>
                        </a:rPr>
                        <a:t>89.29</a:t>
                      </a:r>
                      <a:r>
                        <a:rPr lang="en-US" sz="1400" kern="100">
                          <a:solidFill>
                            <a:srgbClr val="000000"/>
                          </a:solidFill>
                          <a:effectLst/>
                          <a:latin typeface="Times New Roman" panose="02020603050405020304" pitchFamily="18" charset="0"/>
                          <a:ea typeface="宋体" panose="02010600030101010101" pitchFamily="2" charset="-122"/>
                        </a:rPr>
                        <a:t> </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r>
              <a:tr h="456172">
                <a:tc>
                  <a:txBody>
                    <a:bodyPr/>
                    <a:lstStyle/>
                    <a:p>
                      <a:pPr algn="ctr"/>
                      <a:r>
                        <a:rPr lang="en-US" sz="1400" kern="100" dirty="0">
                          <a:solidFill>
                            <a:srgbClr val="000000"/>
                          </a:solidFill>
                          <a:effectLst/>
                          <a:latin typeface="Times New Roman" panose="02020603050405020304" pitchFamily="18" charset="0"/>
                          <a:ea typeface="宋体" panose="02010600030101010101" pitchFamily="2" charset="-122"/>
                        </a:rPr>
                        <a:t>Qwen2-7B</a:t>
                      </a:r>
                      <a:endParaRPr lang="zh-CN" sz="1400" kern="100" dirty="0">
                        <a:effectLst/>
                        <a:latin typeface="Times New Roman" panose="02020603050405020304" pitchFamily="18" charset="0"/>
                        <a:ea typeface="宋体" panose="02010600030101010101" pitchFamily="2" charset="-122"/>
                      </a:endParaRPr>
                    </a:p>
                    <a:p>
                      <a:pPr algn="ctr"/>
                      <a:r>
                        <a:rPr lang="en-US" sz="1400" kern="100" dirty="0">
                          <a:solidFill>
                            <a:srgbClr val="000000"/>
                          </a:solidFill>
                          <a:effectLst/>
                          <a:latin typeface="Times New Roman" panose="02020603050405020304" pitchFamily="18" charset="0"/>
                          <a:ea typeface="宋体" panose="02010600030101010101" pitchFamily="2" charset="-122"/>
                        </a:rPr>
                        <a:t>Xunzi-Qwen2-7B</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29.54</a:t>
                      </a:r>
                      <a:endParaRPr lang="zh-CN" sz="1400" kern="100">
                        <a:effectLst/>
                        <a:latin typeface="Times New Roman" panose="02020603050405020304" pitchFamily="18" charset="0"/>
                        <a:ea typeface="宋体" panose="02010600030101010101" pitchFamily="2" charset="-122"/>
                      </a:endParaRPr>
                    </a:p>
                    <a:p>
                      <a:pPr algn="ctr"/>
                      <a:r>
                        <a:rPr lang="en-US" sz="1400" kern="100">
                          <a:solidFill>
                            <a:srgbClr val="000000"/>
                          </a:solidFill>
                          <a:effectLst/>
                          <a:latin typeface="Times New Roman" panose="02020603050405020304" pitchFamily="18" charset="0"/>
                          <a:ea typeface="宋体" panose="02010600030101010101" pitchFamily="2" charset="-122"/>
                        </a:rPr>
                        <a:t>30.18</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kern="100" dirty="0">
                          <a:solidFill>
                            <a:srgbClr val="000000"/>
                          </a:solidFill>
                          <a:effectLst/>
                          <a:latin typeface="Times New Roman" panose="02020603050405020304" pitchFamily="18" charset="0"/>
                          <a:ea typeface="宋体" panose="02010600030101010101" pitchFamily="2" charset="-122"/>
                        </a:rPr>
                        <a:t>98.84</a:t>
                      </a:r>
                      <a:endParaRPr lang="zh-CN" sz="1400" kern="100" dirty="0">
                        <a:effectLst/>
                        <a:latin typeface="Times New Roman" panose="02020603050405020304" pitchFamily="18" charset="0"/>
                        <a:ea typeface="宋体" panose="02010600030101010101" pitchFamily="2" charset="-122"/>
                      </a:endParaRPr>
                    </a:p>
                    <a:p>
                      <a:pPr algn="ctr"/>
                      <a:r>
                        <a:rPr lang="en-US" sz="1400" kern="100" dirty="0">
                          <a:solidFill>
                            <a:srgbClr val="000000"/>
                          </a:solidFill>
                          <a:effectLst/>
                          <a:latin typeface="Times New Roman" panose="02020603050405020304" pitchFamily="18" charset="0"/>
                          <a:ea typeface="宋体" panose="02010600030101010101" pitchFamily="2" charset="-122"/>
                        </a:rPr>
                        <a:t>98.84</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82.61</a:t>
                      </a:r>
                      <a:endParaRPr lang="zh-CN" sz="1400" kern="100">
                        <a:effectLst/>
                        <a:latin typeface="Times New Roman" panose="02020603050405020304" pitchFamily="18" charset="0"/>
                        <a:ea typeface="宋体" panose="02010600030101010101" pitchFamily="2" charset="-122"/>
                      </a:endParaRPr>
                    </a:p>
                    <a:p>
                      <a:pPr algn="ctr"/>
                      <a:r>
                        <a:rPr lang="en-US" sz="1400" kern="100">
                          <a:solidFill>
                            <a:srgbClr val="000000"/>
                          </a:solidFill>
                          <a:effectLst/>
                          <a:latin typeface="Times New Roman" panose="02020603050405020304" pitchFamily="18" charset="0"/>
                          <a:ea typeface="宋体" panose="02010600030101010101" pitchFamily="2" charset="-122"/>
                        </a:rPr>
                        <a:t>87.44</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93.48</a:t>
                      </a:r>
                      <a:endParaRPr lang="zh-CN" sz="1400" kern="100">
                        <a:effectLst/>
                        <a:latin typeface="Times New Roman" panose="02020603050405020304" pitchFamily="18" charset="0"/>
                        <a:ea typeface="宋体" panose="02010600030101010101" pitchFamily="2" charset="-122"/>
                      </a:endParaRPr>
                    </a:p>
                    <a:p>
                      <a:pPr algn="ctr"/>
                      <a:r>
                        <a:rPr lang="en-US" sz="1400" kern="100">
                          <a:solidFill>
                            <a:srgbClr val="000000"/>
                          </a:solidFill>
                          <a:effectLst/>
                          <a:latin typeface="Times New Roman" panose="02020603050405020304" pitchFamily="18" charset="0"/>
                          <a:ea typeface="宋体" panose="02010600030101010101" pitchFamily="2" charset="-122"/>
                        </a:rPr>
                        <a:t>93.77</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87.23</a:t>
                      </a:r>
                      <a:endParaRPr lang="zh-CN" sz="1400" kern="100">
                        <a:effectLst/>
                        <a:latin typeface="Times New Roman" panose="02020603050405020304" pitchFamily="18" charset="0"/>
                        <a:ea typeface="宋体" panose="02010600030101010101" pitchFamily="2" charset="-122"/>
                      </a:endParaRPr>
                    </a:p>
                    <a:p>
                      <a:pPr algn="ctr"/>
                      <a:r>
                        <a:rPr lang="en-US" sz="1400" kern="100">
                          <a:solidFill>
                            <a:srgbClr val="000000"/>
                          </a:solidFill>
                          <a:effectLst/>
                          <a:latin typeface="Times New Roman" panose="02020603050405020304" pitchFamily="18" charset="0"/>
                          <a:ea typeface="宋体" panose="02010600030101010101" pitchFamily="2" charset="-122"/>
                        </a:rPr>
                        <a:t>88.81</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228087">
                <a:tc>
                  <a:txBody>
                    <a:bodyPr/>
                    <a:lstStyle/>
                    <a:p>
                      <a:pPr algn="ctr"/>
                      <a:r>
                        <a:rPr lang="en-US" sz="1400" kern="0" dirty="0">
                          <a:effectLst/>
                          <a:latin typeface="Times New Roman" panose="02020603050405020304" pitchFamily="18" charset="0"/>
                          <a:ea typeface="宋体" panose="02010600030101010101" pitchFamily="2" charset="-122"/>
                        </a:rPr>
                        <a:t>ChatGLM3-6B-base</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29.78</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98.84</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dirty="0">
                          <a:solidFill>
                            <a:srgbClr val="000000"/>
                          </a:solidFill>
                          <a:effectLst/>
                          <a:latin typeface="Times New Roman" panose="02020603050405020304" pitchFamily="18" charset="0"/>
                          <a:ea typeface="宋体" panose="02010600030101010101" pitchFamily="2" charset="-122"/>
                        </a:rPr>
                        <a:t>76.78</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92.92</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dirty="0">
                          <a:solidFill>
                            <a:srgbClr val="000000"/>
                          </a:solidFill>
                          <a:effectLst/>
                          <a:latin typeface="Times New Roman" panose="02020603050405020304" pitchFamily="18" charset="0"/>
                          <a:ea typeface="宋体" panose="02010600030101010101" pitchFamily="2" charset="-122"/>
                        </a:rPr>
                        <a:t>84.18</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r>
              <a:tr h="228087">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Xunzi-GLM3-6B</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31.66 </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98.84</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dirty="0">
                          <a:solidFill>
                            <a:srgbClr val="000000"/>
                          </a:solidFill>
                          <a:effectLst/>
                          <a:latin typeface="Times New Roman" panose="02020603050405020304" pitchFamily="18" charset="0"/>
                          <a:ea typeface="宋体" panose="02010600030101010101" pitchFamily="2" charset="-122"/>
                        </a:rPr>
                        <a:t>79.4 </a:t>
                      </a:r>
                      <a:r>
                        <a:rPr lang="en-US" sz="1400" kern="100" dirty="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93.45 </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dirty="0">
                          <a:solidFill>
                            <a:srgbClr val="000000"/>
                          </a:solidFill>
                          <a:effectLst/>
                          <a:latin typeface="Times New Roman" panose="02020603050405020304" pitchFamily="18" charset="0"/>
                          <a:ea typeface="宋体" panose="02010600030101010101" pitchFamily="2" charset="-122"/>
                        </a:rPr>
                        <a:t>85.16 </a:t>
                      </a:r>
                      <a:r>
                        <a:rPr lang="en-US" sz="1400" kern="100" dirty="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r>
              <a:tr h="228087">
                <a:tc>
                  <a:txBody>
                    <a:bodyPr/>
                    <a:lstStyle/>
                    <a:p>
                      <a:pPr algn="ctr"/>
                      <a:r>
                        <a:rPr lang="en-US" sz="1400" kern="0">
                          <a:effectLst/>
                          <a:latin typeface="Times New Roman" panose="02020603050405020304" pitchFamily="18" charset="0"/>
                          <a:ea typeface="宋体" panose="02010600030101010101" pitchFamily="2" charset="-122"/>
                        </a:rPr>
                        <a:t>Baichuan</a:t>
                      </a:r>
                      <a:r>
                        <a:rPr lang="en-US" sz="1400" kern="100">
                          <a:solidFill>
                            <a:srgbClr val="000000"/>
                          </a:solidFill>
                          <a:effectLst/>
                          <a:latin typeface="Times New Roman" panose="02020603050405020304" pitchFamily="18" charset="0"/>
                          <a:ea typeface="宋体" panose="02010600030101010101" pitchFamily="2" charset="-122"/>
                        </a:rPr>
                        <a:t>2-7b-base</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30.55</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98.74</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81.47</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dirty="0">
                          <a:solidFill>
                            <a:srgbClr val="000000"/>
                          </a:solidFill>
                          <a:effectLst/>
                          <a:latin typeface="Times New Roman" panose="02020603050405020304" pitchFamily="18" charset="0"/>
                          <a:ea typeface="宋体" panose="02010600030101010101" pitchFamily="2" charset="-122"/>
                        </a:rPr>
                        <a:t>93.32</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87.78</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r>
              <a:tr h="228087">
                <a:tc>
                  <a:txBody>
                    <a:bodyPr/>
                    <a:lstStyle/>
                    <a:p>
                      <a:pPr algn="ctr"/>
                      <a:r>
                        <a:rPr lang="en-US" sz="1400" kern="100" dirty="0">
                          <a:solidFill>
                            <a:srgbClr val="000000"/>
                          </a:solidFill>
                          <a:effectLst/>
                          <a:latin typeface="Times New Roman" panose="02020603050405020304" pitchFamily="18" charset="0"/>
                          <a:ea typeface="宋体" panose="02010600030101010101" pitchFamily="2" charset="-122"/>
                        </a:rPr>
                        <a:t>Xunzi-</a:t>
                      </a:r>
                      <a:r>
                        <a:rPr lang="en-US" sz="1400" kern="0" dirty="0">
                          <a:effectLst/>
                          <a:latin typeface="Times New Roman" panose="02020603050405020304" pitchFamily="18" charset="0"/>
                          <a:ea typeface="宋体" panose="02010600030101010101" pitchFamily="2" charset="-122"/>
                        </a:rPr>
                        <a:t>Baichuan</a:t>
                      </a:r>
                      <a:r>
                        <a:rPr lang="en-US" sz="1400" kern="100" dirty="0">
                          <a:solidFill>
                            <a:srgbClr val="000000"/>
                          </a:solidFill>
                          <a:effectLst/>
                          <a:latin typeface="Times New Roman" panose="02020603050405020304" pitchFamily="18" charset="0"/>
                          <a:ea typeface="宋体" panose="02010600030101010101" pitchFamily="2" charset="-122"/>
                        </a:rPr>
                        <a:t>2-7b</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31.07 </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98.74</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83.15 </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dirty="0">
                          <a:solidFill>
                            <a:srgbClr val="000000"/>
                          </a:solidFill>
                          <a:effectLst/>
                          <a:latin typeface="Times New Roman" panose="02020603050405020304" pitchFamily="18" charset="0"/>
                          <a:ea typeface="宋体" panose="02010600030101010101" pitchFamily="2" charset="-122"/>
                        </a:rPr>
                        <a:t>93.77 </a:t>
                      </a:r>
                      <a:r>
                        <a:rPr lang="en-US" sz="1400" kern="100" dirty="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a:solidFill>
                            <a:srgbClr val="000000"/>
                          </a:solidFill>
                          <a:effectLst/>
                          <a:latin typeface="Times New Roman" panose="02020603050405020304" pitchFamily="18" charset="0"/>
                          <a:ea typeface="宋体" panose="02010600030101010101" pitchFamily="2" charset="-122"/>
                        </a:rPr>
                        <a:t>88.76 </a:t>
                      </a:r>
                      <a:r>
                        <a:rPr lang="en-US" sz="1400" kern="100">
                          <a:solidFill>
                            <a:srgbClr val="191919"/>
                          </a:solidFill>
                          <a:effectLst/>
                          <a:highlight>
                            <a:srgbClr val="FFFFFF"/>
                          </a:highlight>
                          <a:latin typeface="Arial" panose="020B0604020202020204" pitchFamily="34" charset="0"/>
                          <a:ea typeface="宋体" panose="02010600030101010101" pitchFamily="2" charset="-122"/>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r>
              <a:tr h="228087">
                <a:tc>
                  <a:txBody>
                    <a:bodyPr/>
                    <a:lstStyle/>
                    <a:p>
                      <a:pPr algn="ctr"/>
                      <a:r>
                        <a:rPr lang="en-US" sz="1400" kern="100">
                          <a:effectLst/>
                          <a:latin typeface="Times New Roman" panose="02020603050405020304" pitchFamily="18" charset="0"/>
                          <a:ea typeface="宋体" panose="02010600030101010101" pitchFamily="2" charset="-122"/>
                        </a:rPr>
                        <a:t>Atom-7B</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a:effectLst/>
                          <a:latin typeface="Times New Roman" panose="02020603050405020304" pitchFamily="18" charset="0"/>
                          <a:ea typeface="宋体" panose="02010600030101010101" pitchFamily="2" charset="-122"/>
                        </a:rPr>
                        <a:t>22.92</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100">
                          <a:effectLst/>
                          <a:latin typeface="Times New Roman" panose="02020603050405020304" pitchFamily="18" charset="0"/>
                          <a:ea typeface="宋体" panose="02010600030101010101" pitchFamily="2" charset="-122"/>
                        </a:rPr>
                        <a:t>96.71</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0">
                          <a:solidFill>
                            <a:srgbClr val="000000"/>
                          </a:solidFill>
                          <a:effectLst/>
                          <a:latin typeface="Times New Roman" panose="02020603050405020304" pitchFamily="18" charset="0"/>
                          <a:ea typeface="宋体" panose="02010600030101010101" pitchFamily="2" charset="-122"/>
                        </a:rPr>
                        <a:t>70.81</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0" dirty="0">
                          <a:solidFill>
                            <a:srgbClr val="000000"/>
                          </a:solidFill>
                          <a:effectLst/>
                          <a:latin typeface="Times New Roman" panose="02020603050405020304" pitchFamily="18" charset="0"/>
                          <a:ea typeface="宋体" panose="02010600030101010101" pitchFamily="2" charset="-122"/>
                        </a:rPr>
                        <a:t>91.03</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n-US" sz="1400" kern="0">
                          <a:solidFill>
                            <a:srgbClr val="000000"/>
                          </a:solidFill>
                          <a:effectLst/>
                          <a:latin typeface="Times New Roman" panose="02020603050405020304" pitchFamily="18" charset="0"/>
                          <a:ea typeface="宋体" panose="02010600030101010101" pitchFamily="2" charset="-122"/>
                        </a:rPr>
                        <a:t>79.28</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r>
              <a:tr h="228087">
                <a:tc>
                  <a:txBody>
                    <a:bodyPr/>
                    <a:lstStyle/>
                    <a:p>
                      <a:pPr algn="ctr"/>
                      <a:r>
                        <a:rPr lang="en-US" sz="1400" kern="100">
                          <a:effectLst/>
                          <a:latin typeface="Times New Roman" panose="02020603050405020304" pitchFamily="18" charset="0"/>
                          <a:ea typeface="宋体" panose="02010600030101010101" pitchFamily="2" charset="-122"/>
                        </a:rPr>
                        <a:t>Baichuan-7B-base</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noFill/>
                  </a:tcPr>
                </a:tc>
                <a:tc>
                  <a:txBody>
                    <a:bodyPr/>
                    <a:lstStyle/>
                    <a:p>
                      <a:pPr algn="ctr"/>
                      <a:r>
                        <a:rPr lang="en-US" sz="1400" kern="100">
                          <a:effectLst/>
                          <a:latin typeface="Times New Roman" panose="02020603050405020304" pitchFamily="18" charset="0"/>
                          <a:ea typeface="宋体" panose="02010600030101010101" pitchFamily="2" charset="-122"/>
                        </a:rPr>
                        <a:t>25.39</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noFill/>
                  </a:tcPr>
                </a:tc>
                <a:tc>
                  <a:txBody>
                    <a:bodyPr/>
                    <a:lstStyle/>
                    <a:p>
                      <a:pPr algn="ctr"/>
                      <a:r>
                        <a:rPr lang="en-US" sz="1400" kern="100">
                          <a:effectLst/>
                          <a:latin typeface="Times New Roman" panose="02020603050405020304" pitchFamily="18" charset="0"/>
                          <a:ea typeface="宋体" panose="02010600030101010101" pitchFamily="2" charset="-122"/>
                        </a:rPr>
                        <a:t>98.26</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noFill/>
                  </a:tcPr>
                </a:tc>
                <a:tc>
                  <a:txBody>
                    <a:bodyPr/>
                    <a:lstStyle/>
                    <a:p>
                      <a:pPr algn="ctr"/>
                      <a:r>
                        <a:rPr lang="en-US" sz="1400" kern="0">
                          <a:solidFill>
                            <a:srgbClr val="000000"/>
                          </a:solidFill>
                          <a:effectLst/>
                          <a:latin typeface="Times New Roman" panose="02020603050405020304" pitchFamily="18" charset="0"/>
                          <a:ea typeface="宋体" panose="02010600030101010101" pitchFamily="2" charset="-122"/>
                        </a:rPr>
                        <a:t>71.74</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noFill/>
                  </a:tcPr>
                </a:tc>
                <a:tc>
                  <a:txBody>
                    <a:bodyPr/>
                    <a:lstStyle/>
                    <a:p>
                      <a:pPr algn="ctr"/>
                      <a:r>
                        <a:rPr lang="en-US" sz="1400" kern="0" dirty="0">
                          <a:solidFill>
                            <a:srgbClr val="000000"/>
                          </a:solidFill>
                          <a:effectLst/>
                          <a:latin typeface="Times New Roman" panose="02020603050405020304" pitchFamily="18" charset="0"/>
                          <a:ea typeface="宋体" panose="02010600030101010101" pitchFamily="2" charset="-122"/>
                        </a:rPr>
                        <a:t>92.04</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noFill/>
                  </a:tcPr>
                </a:tc>
                <a:tc>
                  <a:txBody>
                    <a:bodyPr/>
                    <a:lstStyle/>
                    <a:p>
                      <a:pPr algn="ctr"/>
                      <a:r>
                        <a:rPr lang="en-US" sz="1400" kern="0" dirty="0">
                          <a:solidFill>
                            <a:srgbClr val="000000"/>
                          </a:solidFill>
                          <a:effectLst/>
                          <a:latin typeface="Times New Roman" panose="02020603050405020304" pitchFamily="18" charset="0"/>
                          <a:ea typeface="宋体" panose="02010600030101010101" pitchFamily="2" charset="-122"/>
                        </a:rPr>
                        <a:t>80.30</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noFill/>
                  </a:tcPr>
                </a:tc>
              </a:tr>
              <a:tr h="228087">
                <a:tc>
                  <a:txBody>
                    <a:bodyPr/>
                    <a:lstStyle/>
                    <a:p>
                      <a:pPr algn="ctr"/>
                      <a:r>
                        <a:rPr lang="en-US" sz="1400" kern="100" dirty="0">
                          <a:effectLst/>
                          <a:latin typeface="Times New Roman" panose="02020603050405020304" pitchFamily="18" charset="0"/>
                          <a:ea typeface="宋体" panose="02010600030101010101" pitchFamily="2" charset="-122"/>
                        </a:rPr>
                        <a:t>InternLM-7B</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a:effectLst/>
                          <a:latin typeface="Times New Roman" panose="02020603050405020304" pitchFamily="18" charset="0"/>
                          <a:ea typeface="宋体" panose="02010600030101010101" pitchFamily="2" charset="-122"/>
                        </a:rPr>
                        <a:t>26.59</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100">
                          <a:effectLst/>
                          <a:latin typeface="Times New Roman" panose="02020603050405020304" pitchFamily="18" charset="0"/>
                          <a:ea typeface="宋体" panose="02010600030101010101" pitchFamily="2" charset="-122"/>
                        </a:rPr>
                        <a:t>94.97</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0">
                          <a:solidFill>
                            <a:srgbClr val="000000"/>
                          </a:solidFill>
                          <a:effectLst/>
                          <a:latin typeface="Times New Roman" panose="02020603050405020304" pitchFamily="18" charset="0"/>
                          <a:ea typeface="宋体" panose="02010600030101010101" pitchFamily="2" charset="-122"/>
                        </a:rPr>
                        <a:t>72.14</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0">
                          <a:solidFill>
                            <a:srgbClr val="000000"/>
                          </a:solidFill>
                          <a:effectLst/>
                          <a:latin typeface="Times New Roman" panose="02020603050405020304" pitchFamily="18" charset="0"/>
                          <a:ea typeface="宋体" panose="02010600030101010101" pitchFamily="2" charset="-122"/>
                        </a:rPr>
                        <a:t>91.55</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n-US" sz="1400" kern="0" dirty="0">
                          <a:solidFill>
                            <a:srgbClr val="000000"/>
                          </a:solidFill>
                          <a:effectLst/>
                          <a:latin typeface="Times New Roman" panose="02020603050405020304" pitchFamily="18" charset="0"/>
                          <a:ea typeface="宋体" panose="02010600030101010101" pitchFamily="2" charset="-122"/>
                        </a:rPr>
                        <a:t>80.11</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r>
            </a:tbl>
          </a:graphicData>
        </a:graphic>
      </p:graphicFrame>
      <p:sp>
        <p:nvSpPr>
          <p:cNvPr id="5" name="文本框 4"/>
          <p:cNvSpPr txBox="1"/>
          <p:nvPr/>
        </p:nvSpPr>
        <p:spPr>
          <a:xfrm>
            <a:off x="970384" y="5934269"/>
            <a:ext cx="10655559" cy="369332"/>
          </a:xfrm>
          <a:prstGeom prst="rect">
            <a:avLst/>
          </a:prstGeom>
          <a:noFill/>
        </p:spPr>
        <p:txBody>
          <a:bodyPr wrap="square" rtlCol="0">
            <a:spAutoFit/>
          </a:bodyPr>
          <a:lstStyle/>
          <a:p>
            <a:r>
              <a:rPr lang="zh-CN" altLang="en-US" dirty="0"/>
              <a:t>经过古籍数据预训练后荀子系列的模型在几乎所有微调场景下的古籍处理任务中都较基座模型性能更佳。</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080781" y="1951060"/>
            <a:ext cx="10030437" cy="1311128"/>
          </a:xfrm>
          <a:effectLst/>
        </p:spPr>
        <p:txBody>
          <a:bodyPr/>
          <a:lstStyle/>
          <a:p>
            <a:r>
              <a:rPr lang="zh-CN" altLang="en-US" sz="8800" dirty="0"/>
              <a:t>感谢倾听</a:t>
            </a:r>
            <a:endParaRPr lang="zh-CN" altLang="en-US" sz="8800" spc="300" dirty="0">
              <a:gradFill>
                <a:gsLst>
                  <a:gs pos="0">
                    <a:srgbClr val="008E7D"/>
                  </a:gs>
                  <a:gs pos="43000">
                    <a:schemeClr val="accent4"/>
                  </a:gs>
                </a:gsLst>
                <a:lin ang="5400000" scaled="0"/>
              </a:gradFill>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6"/>
            <a:ext cx="2236510" cy="535531"/>
          </a:xfrm>
        </p:spPr>
        <p:txBody>
          <a:bodyPr/>
          <a:lstStyle/>
          <a:p>
            <a:r>
              <a:rPr lang="zh-CN" altLang="en-US" dirty="0"/>
              <a:t>从头预训练</a:t>
            </a:r>
            <a:endParaRPr lang="zh-CN" altLang="en-US" dirty="0"/>
          </a:p>
        </p:txBody>
      </p:sp>
      <p:sp>
        <p:nvSpPr>
          <p:cNvPr id="7" name="文本框 6"/>
          <p:cNvSpPr txBox="1"/>
          <p:nvPr/>
        </p:nvSpPr>
        <p:spPr>
          <a:xfrm>
            <a:off x="885012" y="2251551"/>
            <a:ext cx="10421975" cy="2245102"/>
          </a:xfrm>
          <a:prstGeom prst="rect">
            <a:avLst/>
          </a:prstGeom>
          <a:noFill/>
        </p:spPr>
        <p:txBody>
          <a:bodyPr wrap="square" rtlCol="0">
            <a:spAutoFit/>
          </a:bodyPr>
          <a:lstStyle/>
          <a:p>
            <a:pPr indent="457200">
              <a:lnSpc>
                <a:spcPct val="150000"/>
              </a:lnSpc>
            </a:pPr>
            <a:r>
              <a:rPr lang="zh-CN" altLang="en-US" sz="2400" dirty="0"/>
              <a:t>从头预训练是指模型从大规模未标记或弱标记的数据集开始学习（无监督学习），完全依赖这些数据来学习通用特征和先验知识，比如</a:t>
            </a:r>
            <a:r>
              <a:rPr lang="en-US" altLang="zh-CN" sz="2400" dirty="0"/>
              <a:t>BERT</a:t>
            </a:r>
            <a:r>
              <a:rPr lang="zh-CN" altLang="en-US" sz="2400" dirty="0"/>
              <a:t>或</a:t>
            </a:r>
            <a:r>
              <a:rPr lang="en-US" altLang="zh-CN" sz="2400" dirty="0"/>
              <a:t>GPT</a:t>
            </a:r>
            <a:r>
              <a:rPr lang="zh-CN" altLang="en-US" sz="2400" dirty="0"/>
              <a:t>。在这种情况下，模型减少了对标记数据的依赖，能够加速并优化在有限数据集上的模型训练，从而提升模型在目标任务上的表现和泛化能力。</a:t>
            </a:r>
            <a:endParaRPr lang="zh-CN" alt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6"/>
            <a:ext cx="2294218" cy="535531"/>
          </a:xfrm>
        </p:spPr>
        <p:txBody>
          <a:bodyPr/>
          <a:lstStyle/>
          <a:p>
            <a:r>
              <a:rPr lang="zh-CN" altLang="en-US" dirty="0"/>
              <a:t>继续预训练</a:t>
            </a:r>
            <a:endParaRPr lang="zh-CN" altLang="en-US" dirty="0"/>
          </a:p>
        </p:txBody>
      </p:sp>
      <p:sp>
        <p:nvSpPr>
          <p:cNvPr id="7" name="文本框 6"/>
          <p:cNvSpPr txBox="1"/>
          <p:nvPr/>
        </p:nvSpPr>
        <p:spPr>
          <a:xfrm>
            <a:off x="885011" y="1333313"/>
            <a:ext cx="10421975" cy="2071208"/>
          </a:xfrm>
          <a:prstGeom prst="rect">
            <a:avLst/>
          </a:prstGeom>
          <a:noFill/>
        </p:spPr>
        <p:txBody>
          <a:bodyPr wrap="square" rtlCol="0">
            <a:spAutoFit/>
          </a:bodyPr>
          <a:lstStyle/>
          <a:p>
            <a:pPr indent="457200">
              <a:lnSpc>
                <a:spcPct val="150000"/>
              </a:lnSpc>
            </a:pPr>
            <a:r>
              <a:rPr lang="zh-CN" altLang="en-US" sz="2200" dirty="0"/>
              <a:t>继续预训练是指使用新的数据更新已经完成从头预训练的模型，通常用于英文模型的中文增强或领域数据增强。继续预训练利用了从头预训练模型的通用语言理解能力，并通过特定领域的数据集对其进行定制，可以看成微调的一种形式。</a:t>
            </a:r>
            <a:endParaRPr lang="en-US" altLang="zh-CN" sz="2200" dirty="0"/>
          </a:p>
          <a:p>
            <a:pPr indent="457200">
              <a:lnSpc>
                <a:spcPct val="150000"/>
              </a:lnSpc>
            </a:pPr>
            <a:r>
              <a:rPr lang="zh-CN" altLang="en-US" sz="2200" dirty="0"/>
              <a:t>继续预训练与微调的区别：</a:t>
            </a:r>
            <a:endParaRPr lang="zh-CN" altLang="en-US" sz="2200" dirty="0"/>
          </a:p>
        </p:txBody>
      </p:sp>
      <p:graphicFrame>
        <p:nvGraphicFramePr>
          <p:cNvPr id="5" name="表格 4"/>
          <p:cNvGraphicFramePr>
            <a:graphicFrameLocks noGrp="1"/>
          </p:cNvGraphicFramePr>
          <p:nvPr/>
        </p:nvGraphicFramePr>
        <p:xfrm>
          <a:off x="1168399" y="3489288"/>
          <a:ext cx="9855201" cy="2506110"/>
        </p:xfrm>
        <a:graphic>
          <a:graphicData uri="http://schemas.openxmlformats.org/drawingml/2006/table">
            <a:tbl>
              <a:tblPr firstRow="1" bandRow="1">
                <a:tableStyleId>{5C22544A-7EE6-4342-B048-85BDC9FD1C3A}</a:tableStyleId>
              </a:tblPr>
              <a:tblGrid>
                <a:gridCol w="1876252"/>
                <a:gridCol w="3446584"/>
                <a:gridCol w="4532365"/>
              </a:tblGrid>
              <a:tr h="552015">
                <a:tc>
                  <a:txBody>
                    <a:bodyPr/>
                    <a:lstStyle/>
                    <a:p>
                      <a:pPr algn="l"/>
                      <a:endParaRPr lang="zh-CN" altLang="en-US" dirty="0"/>
                    </a:p>
                  </a:txBody>
                  <a:tcPr anchor="ctr"/>
                </a:tc>
                <a:tc>
                  <a:txBody>
                    <a:bodyPr/>
                    <a:lstStyle/>
                    <a:p>
                      <a:pPr algn="ctr"/>
                      <a:r>
                        <a:rPr lang="zh-CN" altLang="en-US" sz="2200" dirty="0"/>
                        <a:t>继续预训练</a:t>
                      </a:r>
                      <a:endParaRPr lang="zh-CN" altLang="en-US" sz="2200" dirty="0"/>
                    </a:p>
                  </a:txBody>
                  <a:tcPr anchor="ctr"/>
                </a:tc>
                <a:tc>
                  <a:txBody>
                    <a:bodyPr/>
                    <a:lstStyle/>
                    <a:p>
                      <a:pPr algn="ctr"/>
                      <a:r>
                        <a:rPr lang="zh-CN" altLang="en-US" sz="2200" dirty="0"/>
                        <a:t>微调</a:t>
                      </a:r>
                      <a:endParaRPr lang="zh-CN" altLang="en-US" sz="2200" dirty="0"/>
                    </a:p>
                  </a:txBody>
                  <a:tcPr anchor="ctr"/>
                </a:tc>
              </a:tr>
              <a:tr h="552015">
                <a:tc>
                  <a:txBody>
                    <a:bodyPr/>
                    <a:lstStyle/>
                    <a:p>
                      <a:pPr algn="ctr"/>
                      <a:r>
                        <a:rPr lang="zh-CN" altLang="en-US" sz="2000" dirty="0"/>
                        <a:t>目标差异</a:t>
                      </a:r>
                      <a:endParaRPr lang="zh-CN" altLang="en-US" sz="2000" dirty="0"/>
                    </a:p>
                  </a:txBody>
                  <a:tcPr anchor="ctr"/>
                </a:tc>
                <a:tc>
                  <a:txBody>
                    <a:bodyPr/>
                    <a:lstStyle/>
                    <a:p>
                      <a:pPr algn="l"/>
                      <a:r>
                        <a:rPr lang="zh-CN" altLang="en-US" sz="2000" dirty="0"/>
                        <a:t>使模型更好地理解和处理特定领域或类型的数据</a:t>
                      </a:r>
                      <a:endParaRPr lang="zh-CN" altLang="en-US" sz="2000" dirty="0"/>
                    </a:p>
                  </a:txBody>
                  <a:tcPr anchor="ctr"/>
                </a:tc>
                <a:tc>
                  <a:txBody>
                    <a:bodyPr/>
                    <a:lstStyle/>
                    <a:p>
                      <a:pPr algn="l"/>
                      <a:r>
                        <a:rPr lang="zh-CN" altLang="en-US" sz="2000" dirty="0"/>
                        <a:t>优化模型在特定任务上的表现</a:t>
                      </a:r>
                      <a:endParaRPr lang="zh-CN" altLang="en-US" sz="2000" dirty="0"/>
                    </a:p>
                  </a:txBody>
                  <a:tcPr anchor="ctr"/>
                </a:tc>
              </a:tr>
              <a:tr h="552015">
                <a:tc>
                  <a:txBody>
                    <a:bodyPr/>
                    <a:lstStyle/>
                    <a:p>
                      <a:pPr algn="ctr"/>
                      <a:r>
                        <a:rPr lang="zh-CN" altLang="en-US" sz="2000" dirty="0"/>
                        <a:t>数据集差异</a:t>
                      </a:r>
                      <a:endParaRPr lang="zh-CN" altLang="en-US" sz="2000" dirty="0"/>
                    </a:p>
                  </a:txBody>
                  <a:tcPr anchor="ctr"/>
                </a:tc>
                <a:tc>
                  <a:txBody>
                    <a:bodyPr/>
                    <a:lstStyle/>
                    <a:p>
                      <a:pPr algn="l"/>
                      <a:r>
                        <a:rPr lang="zh-CN" altLang="en-US" sz="2000" dirty="0"/>
                        <a:t>通常在特定领域的数据集上进行</a:t>
                      </a:r>
                      <a:endParaRPr lang="zh-CN" altLang="en-US" sz="2000" dirty="0"/>
                    </a:p>
                  </a:txBody>
                  <a:tcPr anchor="ctr"/>
                </a:tc>
                <a:tc>
                  <a:txBody>
                    <a:bodyPr/>
                    <a:lstStyle/>
                    <a:p>
                      <a:pPr algn="l"/>
                      <a:r>
                        <a:rPr lang="zh-CN" altLang="en-US" sz="2000" dirty="0"/>
                        <a:t>在特定任务的数据集上进行，这个数据集包含了任务相关的标签信息</a:t>
                      </a:r>
                      <a:endParaRPr lang="zh-CN" altLang="en-US" sz="2000" dirty="0"/>
                    </a:p>
                  </a:txBody>
                  <a:tcPr anchor="ctr"/>
                </a:tc>
              </a:tr>
              <a:tr h="552015">
                <a:tc>
                  <a:txBody>
                    <a:bodyPr/>
                    <a:lstStyle/>
                    <a:p>
                      <a:pPr algn="ctr"/>
                      <a:r>
                        <a:rPr lang="zh-CN" altLang="en-US" sz="2000" dirty="0"/>
                        <a:t>应用阶段差异</a:t>
                      </a:r>
                      <a:endParaRPr lang="zh-CN" altLang="en-US" sz="2000" dirty="0"/>
                    </a:p>
                  </a:txBody>
                  <a:tcPr anchor="ctr"/>
                </a:tc>
                <a:tc>
                  <a:txBody>
                    <a:bodyPr/>
                    <a:lstStyle/>
                    <a:p>
                      <a:pPr algn="l"/>
                      <a:r>
                        <a:rPr lang="zh-CN" altLang="en-US" sz="2000" dirty="0"/>
                        <a:t>可以视为预训练阶段的延续</a:t>
                      </a:r>
                      <a:endParaRPr lang="zh-CN" altLang="en-US" sz="2000" dirty="0"/>
                    </a:p>
                  </a:txBody>
                  <a:tcPr anchor="ctr"/>
                </a:tc>
                <a:tc>
                  <a:txBody>
                    <a:bodyPr/>
                    <a:lstStyle/>
                    <a:p>
                      <a:pPr algn="l"/>
                      <a:r>
                        <a:rPr lang="zh-CN" altLang="en-US" sz="2000" dirty="0"/>
                        <a:t>是在预训练基础上进行的特定任务优化</a:t>
                      </a:r>
                      <a:endParaRPr lang="zh-CN" altLang="en-US" sz="2000" dirty="0"/>
                    </a:p>
                  </a:txBody>
                  <a:tcPr anchor="ct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6"/>
            <a:ext cx="2294218" cy="535531"/>
          </a:xfrm>
        </p:spPr>
        <p:txBody>
          <a:bodyPr/>
          <a:lstStyle/>
          <a:p>
            <a:r>
              <a:rPr lang="zh-CN" altLang="en-US" dirty="0"/>
              <a:t>继续预训练</a:t>
            </a:r>
            <a:endParaRPr lang="zh-CN" altLang="en-US" dirty="0"/>
          </a:p>
        </p:txBody>
      </p:sp>
      <p:sp>
        <p:nvSpPr>
          <p:cNvPr id="7" name="文本框 6"/>
          <p:cNvSpPr txBox="1"/>
          <p:nvPr/>
        </p:nvSpPr>
        <p:spPr>
          <a:xfrm>
            <a:off x="885012" y="3181987"/>
            <a:ext cx="10421975" cy="2245102"/>
          </a:xfrm>
          <a:prstGeom prst="rect">
            <a:avLst/>
          </a:prstGeom>
          <a:noFill/>
        </p:spPr>
        <p:txBody>
          <a:bodyPr wrap="square" rtlCol="0">
            <a:spAutoFit/>
          </a:bodyPr>
          <a:lstStyle/>
          <a:p>
            <a:pPr indent="457200">
              <a:lnSpc>
                <a:spcPct val="150000"/>
              </a:lnSpc>
            </a:pPr>
            <a:r>
              <a:rPr lang="zh-CN" altLang="en-US" sz="2400" dirty="0"/>
              <a:t>继续预训练在预训练阶段与微调阶段中提供了一定程度的缓冲，使模型更好地理解特定领域的语言和任务，有助于模型平滑地过渡到特定任务上。此外，继续预训练能够减少对新数据的需求，从而在小数据集上获得更好的性能，可以大大减少训练时间和所需的计算资源。</a:t>
            </a:r>
            <a:endParaRPr lang="zh-CN" altLang="en-US" sz="2400" dirty="0"/>
          </a:p>
        </p:txBody>
      </p:sp>
      <p:grpSp>
        <p:nvGrpSpPr>
          <p:cNvPr id="12" name="组合 11"/>
          <p:cNvGrpSpPr/>
          <p:nvPr/>
        </p:nvGrpSpPr>
        <p:grpSpPr>
          <a:xfrm>
            <a:off x="1299730" y="1422355"/>
            <a:ext cx="10007257" cy="1459216"/>
            <a:chOff x="232013" y="1213646"/>
            <a:chExt cx="10007257" cy="1459216"/>
          </a:xfrm>
        </p:grpSpPr>
        <p:sp>
          <p:nvSpPr>
            <p:cNvPr id="2" name="矩形: 圆角 1"/>
            <p:cNvSpPr/>
            <p:nvPr/>
          </p:nvSpPr>
          <p:spPr>
            <a:xfrm>
              <a:off x="232013" y="1909187"/>
              <a:ext cx="3305008" cy="7636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200" b="1" dirty="0"/>
            </a:p>
          </p:txBody>
        </p:sp>
        <p:sp>
          <p:nvSpPr>
            <p:cNvPr id="4" name="矩形: 圆角 3"/>
            <p:cNvSpPr/>
            <p:nvPr/>
          </p:nvSpPr>
          <p:spPr>
            <a:xfrm>
              <a:off x="4533481" y="1909187"/>
              <a:ext cx="1909187" cy="7636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200" b="1" dirty="0"/>
                <a:t>指令微调</a:t>
              </a:r>
              <a:endParaRPr lang="zh-CN" altLang="en-US" sz="2200" b="1" dirty="0"/>
            </a:p>
          </p:txBody>
        </p:sp>
        <p:sp>
          <p:nvSpPr>
            <p:cNvPr id="6" name="矩形: 圆角 5"/>
            <p:cNvSpPr/>
            <p:nvPr/>
          </p:nvSpPr>
          <p:spPr>
            <a:xfrm>
              <a:off x="7439129" y="1909187"/>
              <a:ext cx="2800141" cy="7636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200" b="1" dirty="0"/>
                <a:t>人类反馈强化学习</a:t>
              </a:r>
              <a:endParaRPr lang="zh-CN" altLang="en-US" sz="2200" b="1" dirty="0"/>
            </a:p>
          </p:txBody>
        </p:sp>
        <p:sp>
          <p:nvSpPr>
            <p:cNvPr id="8" name="箭头: 右 7"/>
            <p:cNvSpPr/>
            <p:nvPr/>
          </p:nvSpPr>
          <p:spPr>
            <a:xfrm>
              <a:off x="3768969" y="2150347"/>
              <a:ext cx="532563" cy="281354"/>
            </a:xfrm>
            <a:prstGeom prst="right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p:cNvSpPr/>
            <p:nvPr/>
          </p:nvSpPr>
          <p:spPr>
            <a:xfrm>
              <a:off x="6675873" y="2150347"/>
              <a:ext cx="532563" cy="281354"/>
            </a:xfrm>
            <a:prstGeom prst="right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32013" y="1213646"/>
              <a:ext cx="2143729" cy="547714"/>
            </a:xfrm>
            <a:prstGeom prst="rect">
              <a:avLst/>
            </a:prstGeom>
            <a:noFill/>
          </p:spPr>
          <p:txBody>
            <a:bodyPr wrap="square" rtlCol="0">
              <a:spAutoFit/>
            </a:bodyPr>
            <a:lstStyle/>
            <a:p>
              <a:pPr>
                <a:lnSpc>
                  <a:spcPct val="150000"/>
                </a:lnSpc>
              </a:pPr>
              <a:r>
                <a:rPr lang="zh-CN" altLang="en-US" sz="2200" dirty="0"/>
                <a:t>模型开发过程：</a:t>
              </a:r>
              <a:endParaRPr lang="zh-CN" altLang="en-US" sz="2200" dirty="0"/>
            </a:p>
          </p:txBody>
        </p:sp>
        <p:sp>
          <p:nvSpPr>
            <p:cNvPr id="11" name="文本框 10"/>
            <p:cNvSpPr txBox="1"/>
            <p:nvPr/>
          </p:nvSpPr>
          <p:spPr>
            <a:xfrm>
              <a:off x="296768" y="1986152"/>
              <a:ext cx="3390562" cy="542264"/>
            </a:xfrm>
            <a:prstGeom prst="rect">
              <a:avLst/>
            </a:prstGeom>
            <a:noFill/>
          </p:spPr>
          <p:txBody>
            <a:bodyPr wrap="square" rtlCol="0">
              <a:spAutoFit/>
            </a:bodyPr>
            <a:lstStyle/>
            <a:p>
              <a:pPr>
                <a:lnSpc>
                  <a:spcPct val="150000"/>
                </a:lnSpc>
              </a:pPr>
              <a:r>
                <a:rPr lang="zh-CN" altLang="en-US" sz="2200" b="1" dirty="0">
                  <a:solidFill>
                    <a:schemeClr val="bg1"/>
                  </a:solidFill>
                </a:rPr>
                <a:t>从头预训练</a:t>
              </a:r>
              <a:r>
                <a:rPr lang="en-US" altLang="zh-CN" sz="2200" b="1" dirty="0">
                  <a:solidFill>
                    <a:schemeClr val="bg1"/>
                  </a:solidFill>
                </a:rPr>
                <a:t>|</a:t>
              </a:r>
              <a:r>
                <a:rPr lang="zh-CN" altLang="en-US" sz="2200" b="1" dirty="0">
                  <a:solidFill>
                    <a:schemeClr val="bg1"/>
                  </a:solidFill>
                </a:rPr>
                <a:t>继续预训练</a:t>
              </a:r>
              <a:endParaRPr lang="zh-CN" altLang="en-US" sz="2200" b="1" dirty="0">
                <a:solidFill>
                  <a:schemeClr val="bg1"/>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40144"/>
            <a:ext cx="2621280" cy="534035"/>
          </a:xfrm>
        </p:spPr>
        <p:txBody>
          <a:bodyPr/>
          <a:lstStyle/>
          <a:p>
            <a:r>
              <a:rPr dirty="0"/>
              <a:t>掩码语言模型</a:t>
            </a:r>
            <a:endParaRPr dirty="0"/>
          </a:p>
        </p:txBody>
      </p:sp>
      <p:sp>
        <p:nvSpPr>
          <p:cNvPr id="6" name="文本框 5"/>
          <p:cNvSpPr txBox="1"/>
          <p:nvPr/>
        </p:nvSpPr>
        <p:spPr>
          <a:xfrm>
            <a:off x="181610" y="723900"/>
            <a:ext cx="11313795" cy="1228090"/>
          </a:xfrm>
          <a:prstGeom prst="rect">
            <a:avLst/>
          </a:prstGeom>
          <a:noFill/>
        </p:spPr>
        <p:txBody>
          <a:bodyPr wrap="square" rtlCol="0">
            <a:noAutofit/>
          </a:bodyPr>
          <a:lstStyle/>
          <a:p>
            <a:pPr indent="0">
              <a:lnSpc>
                <a:spcPct val="150000"/>
              </a:lnSpc>
              <a:buFont typeface="Wingdings" panose="05000000000000000000" pitchFamily="2" charset="2"/>
              <a:buNone/>
            </a:pPr>
            <a:r>
              <a:rPr sz="2000"/>
              <a:t>掩码语言模型（Masked Language Model，简称MLM）特别适用于基于Transformer结构的模型，如BERT、RoBERTa等。</a:t>
            </a:r>
            <a:endParaRPr sz="2000"/>
          </a:p>
        </p:txBody>
      </p:sp>
      <p:sp>
        <p:nvSpPr>
          <p:cNvPr id="2" name="文本框 1"/>
          <p:cNvSpPr txBox="1"/>
          <p:nvPr/>
        </p:nvSpPr>
        <p:spPr>
          <a:xfrm>
            <a:off x="607060" y="1758315"/>
            <a:ext cx="10304145" cy="4776470"/>
          </a:xfrm>
          <a:prstGeom prst="rect">
            <a:avLst/>
          </a:prstGeom>
          <a:noFill/>
        </p:spPr>
        <p:txBody>
          <a:bodyPr wrap="square" rtlCol="0">
            <a:noAutofit/>
          </a:bodyPr>
          <a:lstStyle/>
          <a:p>
            <a:pPr marL="285750" indent="-285750">
              <a:lnSpc>
                <a:spcPct val="150000"/>
              </a:lnSpc>
              <a:buFont typeface="Wingdings" panose="05000000000000000000" charset="0"/>
              <a:buChar char="u"/>
            </a:pPr>
            <a:r>
              <a:rPr lang="zh-CN" altLang="en-US" dirty="0"/>
              <a:t>定义与原理：</a:t>
            </a:r>
            <a:endParaRPr lang="zh-CN" altLang="en-US" dirty="0"/>
          </a:p>
          <a:p>
            <a:pPr marL="285750" indent="-285750">
              <a:lnSpc>
                <a:spcPct val="150000"/>
              </a:lnSpc>
              <a:buFont typeface="Arial" panose="020B0604020202020204" pitchFamily="34" charset="0"/>
              <a:buChar char="•"/>
            </a:pPr>
            <a:r>
              <a:rPr lang="zh-CN" altLang="en-US" dirty="0">
                <a:sym typeface="+mn-ea"/>
              </a:rPr>
              <a:t>掩码语言模型通过随机遮蔽输入文本中的部分词汇，并要求模型根据上下文预测这些被遮蔽的词汇，从而提升模型对语言的理解和生成能力。是一种自监督学习技术，不需要显式的标注数据，而是利用输入文本本身作为监督信号。</a:t>
            </a:r>
            <a:endParaRPr lang="zh-CN" altLang="en-US" dirty="0">
              <a:sym typeface="+mn-ea"/>
            </a:endParaRPr>
          </a:p>
          <a:p>
            <a:pPr marL="285750" indent="-285750">
              <a:lnSpc>
                <a:spcPct val="150000"/>
              </a:lnSpc>
              <a:buFont typeface="Arial" panose="020B0604020202020204" pitchFamily="34" charset="0"/>
              <a:buChar char="•"/>
            </a:pPr>
            <a:r>
              <a:rPr lang="zh-CN" altLang="en-US" dirty="0">
                <a:sym typeface="+mn-ea"/>
              </a:rPr>
              <a:t>在MLM中，输入文本的一部分词汇会被随机替换为特殊标记（如[MASK]），或者采用其他方式如替换为随机词汇或保持不变，模型的任务是根据上下文预测这些被遮蔽或替换的词汇的原始形式。</a:t>
            </a:r>
            <a:endParaRPr lang="zh-CN" altLang="en-US" dirty="0">
              <a:sym typeface="+mn-ea"/>
            </a:endParaRPr>
          </a:p>
          <a:p>
            <a:pPr marL="285750" indent="-285750">
              <a:lnSpc>
                <a:spcPct val="150000"/>
              </a:lnSpc>
              <a:buFont typeface="Wingdings" panose="05000000000000000000" charset="0"/>
              <a:buChar char="u"/>
            </a:pPr>
            <a:r>
              <a:rPr lang="zh-CN" altLang="en-US" dirty="0">
                <a:sym typeface="+mn-ea"/>
              </a:rPr>
              <a:t>步骤：</a:t>
            </a:r>
            <a:endParaRPr lang="zh-CN" altLang="en-US" dirty="0">
              <a:sym typeface="+mn-ea"/>
            </a:endParaRPr>
          </a:p>
          <a:p>
            <a:pPr indent="0">
              <a:lnSpc>
                <a:spcPct val="150000"/>
              </a:lnSpc>
              <a:buFont typeface="Wingdings" panose="05000000000000000000" pitchFamily="2" charset="2"/>
              <a:buNone/>
            </a:pPr>
            <a:r>
              <a:rPr lang="zh-CN" altLang="en-US" dirty="0">
                <a:sym typeface="+mn-ea"/>
              </a:rPr>
              <a:t>预处理阶段：分词、去除停用词等；掩码生成阶段：预处理后的文本中随机选择单词进行掩盖；模型训练阶段：模型根据剩余的上下文信息来预测被掩盖的单词；最后，通过大量的文本数据训练，模型能够学习到单词在不同上下文中的多种含义，从而捕捉到丰富的语义和句法信息。</a:t>
            </a:r>
            <a:endParaRPr lang="zh-CN" altLang="en-US" dirty="0">
              <a:sym typeface="+mn-ea"/>
            </a:endParaRPr>
          </a:p>
          <a:p>
            <a:pPr marL="342900" indent="-342900">
              <a:lnSpc>
                <a:spcPct val="150000"/>
              </a:lnSpc>
              <a:buFont typeface="Wingdings" panose="05000000000000000000" pitchFamily="2" charset="2"/>
              <a:buChar char="u"/>
            </a:pPr>
            <a:endParaRPr lang="zh-CN" altLang="en-US" sz="2000" dirty="0">
              <a:sym typeface="+mn-ea"/>
            </a:endParaRPr>
          </a:p>
          <a:p>
            <a:pPr marL="342900" indent="-342900">
              <a:lnSpc>
                <a:spcPct val="150000"/>
              </a:lnSpc>
              <a:buFont typeface="Wingdings" panose="05000000000000000000" pitchFamily="2" charset="2"/>
              <a:buChar char="u"/>
            </a:pPr>
            <a:endParaRPr lang="zh-CN" altLang="en-US" sz="2000" dirty="0">
              <a:sym typeface="+mn-ea"/>
            </a:endParaRPr>
          </a:p>
          <a:p>
            <a:pPr marL="342900" indent="-342900">
              <a:lnSpc>
                <a:spcPct val="150000"/>
              </a:lnSpc>
              <a:buFont typeface="Wingdings" panose="05000000000000000000" pitchFamily="2" charset="2"/>
              <a:buChar char="u"/>
            </a:pPr>
            <a:endParaRPr lang="zh-CN" alt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40144"/>
            <a:ext cx="2621280" cy="534035"/>
          </a:xfrm>
        </p:spPr>
        <p:txBody>
          <a:bodyPr/>
          <a:lstStyle/>
          <a:p>
            <a:r>
              <a:rPr lang="zh-CN" altLang="en-US" dirty="0"/>
              <a:t>掩码语言模型</a:t>
            </a:r>
            <a:endParaRPr lang="zh-CN" altLang="en-US" dirty="0"/>
          </a:p>
        </p:txBody>
      </p:sp>
      <p:sp>
        <p:nvSpPr>
          <p:cNvPr id="6" name="文本框 5"/>
          <p:cNvSpPr txBox="1"/>
          <p:nvPr/>
        </p:nvSpPr>
        <p:spPr>
          <a:xfrm>
            <a:off x="226060" y="920750"/>
            <a:ext cx="11965940" cy="553085"/>
          </a:xfrm>
          <a:prstGeom prst="rect">
            <a:avLst/>
          </a:prstGeom>
          <a:noFill/>
        </p:spPr>
        <p:txBody>
          <a:bodyPr wrap="square" rtlCol="0">
            <a:spAutoFit/>
          </a:bodyPr>
          <a:lstStyle/>
          <a:p>
            <a:pPr indent="0">
              <a:lnSpc>
                <a:spcPct val="150000"/>
              </a:lnSpc>
              <a:buFont typeface="Wingdings" panose="05000000000000000000" pitchFamily="2" charset="2"/>
              <a:buNone/>
            </a:pPr>
            <a:r>
              <a:rPr sz="2000"/>
              <a:t>代表模型</a:t>
            </a:r>
            <a:r>
              <a:rPr lang="zh-CN" sz="2000"/>
              <a:t>：BERT模型</a:t>
            </a:r>
            <a:endParaRPr lang="zh-CN" sz="2000"/>
          </a:p>
        </p:txBody>
      </p:sp>
      <p:sp>
        <p:nvSpPr>
          <p:cNvPr id="2" name="文本框 1"/>
          <p:cNvSpPr txBox="1"/>
          <p:nvPr/>
        </p:nvSpPr>
        <p:spPr>
          <a:xfrm>
            <a:off x="226060" y="1520190"/>
            <a:ext cx="11694160" cy="4819015"/>
          </a:xfrm>
          <a:prstGeom prst="rect">
            <a:avLst/>
          </a:prstGeom>
          <a:noFill/>
        </p:spPr>
        <p:txBody>
          <a:bodyPr wrap="square" rtlCol="0">
            <a:noAutofit/>
          </a:bodyPr>
          <a:lstStyle/>
          <a:p>
            <a:pPr marL="285750" indent="-285750">
              <a:buFont typeface="Wingdings" panose="05000000000000000000" charset="0"/>
              <a:buChar char="u"/>
            </a:pPr>
            <a:r>
              <a:t>BERT模型概述</a:t>
            </a:r>
          </a:p>
          <a:p>
            <a:pPr indent="0">
              <a:buFont typeface="Wingdings" panose="05000000000000000000" charset="0"/>
              <a:buNone/>
            </a:pPr>
          </a:p>
          <a:p>
            <a:pPr indent="0">
              <a:buFont typeface="Wingdings" panose="05000000000000000000" charset="0"/>
              <a:buNone/>
            </a:pPr>
            <a:r>
              <a:t>BERT是一种基于Transformer结构的预训练语言表示方法，其核心在于利用Transformer的双向编码器结构来学习文本数据的深层次双向表示。</a:t>
            </a:r>
          </a:p>
          <a:p>
            <a:pPr indent="0">
              <a:buFont typeface="Wingdings" panose="05000000000000000000" charset="0"/>
              <a:buNone/>
            </a:pPr>
          </a:p>
          <a:p>
            <a:pPr marL="285750" indent="-285750">
              <a:buFont typeface="Wingdings" panose="05000000000000000000" charset="0"/>
              <a:buChar char="u"/>
            </a:pPr>
            <a:r>
              <a:t>MLM在BERT中的应用</a:t>
            </a:r>
          </a:p>
          <a:p>
            <a:pPr indent="0">
              <a:buFont typeface="Wingdings" panose="05000000000000000000" charset="0"/>
              <a:buNone/>
            </a:pPr>
          </a:p>
          <a:p>
            <a:pPr marL="285750" indent="-285750">
              <a:buFont typeface="Arial" panose="020B0604020202020204" pitchFamily="34" charset="0"/>
              <a:buChar char="•"/>
            </a:pPr>
            <a:r>
              <a:t>随机遮蔽：在输入文本中，BERT会随机选择一部分单词（通常是15%的比例）进行遮蔽。这些被遮蔽的单词会被替换为特殊的[MASK]标记，或者采用其他方式如替换为随机词汇（10%）或保持不变（剩余10%）。</a:t>
            </a:r>
          </a:p>
          <a:p>
            <a:pPr indent="0">
              <a:buFont typeface="Wingdings" panose="05000000000000000000" charset="0"/>
              <a:buNone/>
            </a:pPr>
          </a:p>
          <a:p>
            <a:pPr marL="285750" indent="-285750">
              <a:buFont typeface="Arial" panose="020B0604020202020204" pitchFamily="34" charset="0"/>
              <a:buChar char="•"/>
            </a:pPr>
            <a:r>
              <a:t>预测遮蔽单词：模型的任务是根据剩余的上下文信息来预测这些被遮蔽的单词。由于BERT的双向性，它在预测时能够同时考虑左侧和右侧的上下文，这使得预测更加准确。</a:t>
            </a:r>
          </a:p>
          <a:p>
            <a:pPr indent="0">
              <a:buFont typeface="Wingdings" panose="05000000000000000000" charset="0"/>
              <a:buNone/>
            </a:pPr>
          </a:p>
          <a:p>
            <a:pPr marL="285750" indent="-285750">
              <a:buFont typeface="Arial" panose="020B0604020202020204" pitchFamily="34" charset="0"/>
              <a:buChar char="•"/>
            </a:pPr>
            <a:r>
              <a:t>训练目标：通过最小化预测单词与实际单词之间的差异（通常使用交叉熵损失函数），BERT模型在训练过程中不断优化其参数，以提高预测的准确性。</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40144"/>
            <a:ext cx="2621280" cy="534035"/>
          </a:xfrm>
        </p:spPr>
        <p:txBody>
          <a:bodyPr/>
          <a:lstStyle/>
          <a:p>
            <a:r>
              <a:rPr dirty="0"/>
              <a:t>因果语言模型</a:t>
            </a:r>
            <a:endParaRPr dirty="0"/>
          </a:p>
        </p:txBody>
      </p:sp>
      <p:sp>
        <p:nvSpPr>
          <p:cNvPr id="6" name="文本框 5"/>
          <p:cNvSpPr txBox="1"/>
          <p:nvPr/>
        </p:nvSpPr>
        <p:spPr>
          <a:xfrm>
            <a:off x="539115" y="874395"/>
            <a:ext cx="10913110" cy="1228090"/>
          </a:xfrm>
          <a:prstGeom prst="rect">
            <a:avLst/>
          </a:prstGeom>
          <a:noFill/>
        </p:spPr>
        <p:txBody>
          <a:bodyPr wrap="square" rtlCol="0">
            <a:noAutofit/>
          </a:bodyPr>
          <a:lstStyle/>
          <a:p>
            <a:pPr indent="0">
              <a:lnSpc>
                <a:spcPct val="150000"/>
              </a:lnSpc>
              <a:buFont typeface="Wingdings" panose="05000000000000000000" pitchFamily="2" charset="2"/>
              <a:buNone/>
            </a:pPr>
            <a:r>
              <a:rPr sz="2000"/>
              <a:t>因果语言模型（Causal Language Modeling，简称CLM）</a:t>
            </a:r>
            <a:r>
              <a:rPr lang="zh-CN" sz="2000"/>
              <a:t>，</a:t>
            </a:r>
            <a:r>
              <a:rPr sz="2000"/>
              <a:t>它主要关注于根据给定的上下文生成文本序列。</a:t>
            </a:r>
            <a:endParaRPr sz="2400"/>
          </a:p>
          <a:p>
            <a:pPr indent="0">
              <a:lnSpc>
                <a:spcPct val="150000"/>
              </a:lnSpc>
              <a:buFont typeface="Wingdings" panose="05000000000000000000" pitchFamily="2" charset="2"/>
              <a:buNone/>
            </a:pPr>
            <a:endParaRPr lang="en-US" altLang="zh-CN" sz="2400" dirty="0"/>
          </a:p>
        </p:txBody>
      </p:sp>
      <p:sp>
        <p:nvSpPr>
          <p:cNvPr id="2" name="文本框 1"/>
          <p:cNvSpPr txBox="1"/>
          <p:nvPr/>
        </p:nvSpPr>
        <p:spPr>
          <a:xfrm>
            <a:off x="1262680" y="1909137"/>
            <a:ext cx="9910480" cy="4246245"/>
          </a:xfrm>
          <a:prstGeom prst="rect">
            <a:avLst/>
          </a:prstGeom>
          <a:noFill/>
        </p:spPr>
        <p:txBody>
          <a:bodyPr wrap="square" rtlCol="0">
            <a:spAutoFit/>
          </a:bodyPr>
          <a:lstStyle/>
          <a:p>
            <a:pPr indent="0">
              <a:lnSpc>
                <a:spcPct val="150000"/>
              </a:lnSpc>
              <a:buFont typeface="Wingdings" panose="05000000000000000000" pitchFamily="2" charset="2"/>
              <a:buNone/>
            </a:pPr>
            <a:r>
              <a:rPr lang="zh-CN" altLang="en-US" sz="2000" dirty="0"/>
              <a:t>定义与原理：</a:t>
            </a:r>
            <a:endParaRPr lang="zh-CN" altLang="en-US" sz="2000" dirty="0"/>
          </a:p>
          <a:p>
            <a:pPr marL="342900" indent="-342900">
              <a:lnSpc>
                <a:spcPct val="150000"/>
              </a:lnSpc>
              <a:buFont typeface="Wingdings" panose="05000000000000000000" pitchFamily="2" charset="2"/>
              <a:buChar char="u"/>
            </a:pPr>
            <a:r>
              <a:rPr lang="zh-CN" altLang="en-US" sz="2000" dirty="0">
                <a:sym typeface="+mn-ea"/>
              </a:rPr>
              <a:t>是一种基于因果原则的语言建模方法，即当前单词的生成只依赖于其前面的单词，而不受后续单词的影响。这种建模方法遵循了人类写作的自然顺序，即从左到右、从前到后地生成文本。</a:t>
            </a:r>
            <a:endParaRPr lang="zh-CN" altLang="en-US" sz="2000" dirty="0"/>
          </a:p>
          <a:p>
            <a:pPr marL="342900" indent="-342900">
              <a:lnSpc>
                <a:spcPct val="150000"/>
              </a:lnSpc>
              <a:buFont typeface="Wingdings" panose="05000000000000000000" pitchFamily="2" charset="2"/>
              <a:buChar char="u"/>
            </a:pPr>
            <a:r>
              <a:rPr lang="zh-CN" altLang="en-US" sz="2000" dirty="0"/>
              <a:t>它与传统的序列到序列模型（Seq2Seq）有所不同。Seq2Seq模型通常包含编码器（encoder）和解码器（decoder），用于处理如机器翻译或图像生成文字等任务，其中输入和输出数据位于不同的空间。而因果语言模型则更侧重于根据已有的序列生成后续序列，即自回归的定义，它可以根据之前的序列来预测下一个序列，</a:t>
            </a:r>
            <a:r>
              <a:rPr lang="zh-CN" altLang="en-US" sz="2000" dirty="0">
                <a:sym typeface="+mn-ea"/>
              </a:rPr>
              <a:t>它们不需要编码器来处理输入数据。</a:t>
            </a:r>
            <a:endParaRPr lang="en-US" altLang="zh-CN" sz="2000" dirty="0"/>
          </a:p>
        </p:txBody>
      </p:sp>
    </p:spTree>
  </p:cSld>
  <p:clrMapOvr>
    <a:masterClrMapping/>
  </p:clrMapOvr>
</p:sld>
</file>

<file path=ppt/tags/tag1.xml><?xml version="1.0" encoding="utf-8"?>
<p:tagLst xmlns:p="http://schemas.openxmlformats.org/presentationml/2006/main">
  <p:tag name="COMMONDATA" val="eyJoZGlkIjoiOGEzZDIxODc2NGNlNTdmNTAyNDg4ZmVjOTBmNjExMWUifQ=="/>
  <p:tag name="commondata" val="eyJoZGlkIjoiZDNkZDgyNjVkNWNkYmFiNGNlMTBjNTczNjM2OGMzNzEifQ=="/>
</p:tagLst>
</file>

<file path=ppt/theme/theme1.xml><?xml version="1.0" encoding="utf-8"?>
<a:theme xmlns:a="http://schemas.openxmlformats.org/drawingml/2006/main" name="主题2">
  <a:themeElements>
    <a:clrScheme name="深浅渐变绿">
      <a:dk1>
        <a:sysClr val="windowText" lastClr="000000"/>
      </a:dk1>
      <a:lt1>
        <a:sysClr val="window" lastClr="FFFFFF"/>
      </a:lt1>
      <a:dk2>
        <a:srgbClr val="3A3838"/>
      </a:dk2>
      <a:lt2>
        <a:srgbClr val="E7E6E6"/>
      </a:lt2>
      <a:accent1>
        <a:srgbClr val="006457"/>
      </a:accent1>
      <a:accent2>
        <a:srgbClr val="7F7F7F"/>
      </a:accent2>
      <a:accent3>
        <a:srgbClr val="008E7D"/>
      </a:accent3>
      <a:accent4>
        <a:srgbClr val="005C51"/>
      </a:accent4>
      <a:accent5>
        <a:srgbClr val="FFFFFF"/>
      </a:accent5>
      <a:accent6>
        <a:srgbClr val="000000"/>
      </a:accent6>
      <a:hlink>
        <a:srgbClr val="0563C1"/>
      </a:hlink>
      <a:folHlink>
        <a:srgbClr val="954F72"/>
      </a:folHlink>
    </a:clrScheme>
    <a:fontScheme name="严谨型PPT">
      <a:majorFont>
        <a:latin typeface="Arial Black"/>
        <a:ea typeface="微软雅黑"/>
        <a:cs typeface=""/>
      </a:majorFont>
      <a:minorFont>
        <a:latin typeface="Calib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Template>
  <TotalTime>0</TotalTime>
  <Words>9669</Words>
  <Application>WPS 演示</Application>
  <PresentationFormat>宽屏</PresentationFormat>
  <Paragraphs>678</Paragraphs>
  <Slides>39</Slides>
  <Notes>7</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39</vt:i4>
      </vt:variant>
    </vt:vector>
  </HeadingPairs>
  <TitlesOfParts>
    <vt:vector size="59" baseType="lpstr">
      <vt:lpstr>Arial</vt:lpstr>
      <vt:lpstr>宋体</vt:lpstr>
      <vt:lpstr>Wingdings</vt:lpstr>
      <vt:lpstr>方正正粗黑简体</vt:lpstr>
      <vt:lpstr>微软雅黑</vt:lpstr>
      <vt:lpstr>Source Han Sans SC</vt:lpstr>
      <vt:lpstr>Segoe Print</vt:lpstr>
      <vt:lpstr>Arial Black</vt:lpstr>
      <vt:lpstr>Times New Roman</vt:lpstr>
      <vt:lpstr>Wingdings</vt:lpstr>
      <vt:lpstr>Calibri</vt:lpstr>
      <vt:lpstr>Arial Unicode MS</vt:lpstr>
      <vt:lpstr>黑体</vt:lpstr>
      <vt:lpstr>等线</vt:lpstr>
      <vt:lpstr>Calibri</vt:lpstr>
      <vt:lpstr>楷体</vt:lpstr>
      <vt:lpstr>Cambria Math</vt:lpstr>
      <vt:lpstr>华文楷体</vt:lpstr>
      <vt:lpstr>Consolas</vt:lpstr>
      <vt:lpstr>主题2</vt:lpstr>
      <vt:lpstr>大语言模型继续预训练</vt:lpstr>
      <vt:lpstr>PowerPoint 演示文稿</vt:lpstr>
      <vt:lpstr>继续预训练</vt:lpstr>
      <vt:lpstr>从头预训练</vt:lpstr>
      <vt:lpstr>继续预训练</vt:lpstr>
      <vt:lpstr>继续预训练</vt:lpstr>
      <vt:lpstr>掩码语言模型</vt:lpstr>
      <vt:lpstr>掩码语言模型</vt:lpstr>
      <vt:lpstr>因果语言模型</vt:lpstr>
      <vt:lpstr>因果语言模型</vt:lpstr>
      <vt:lpstr>领域化大模型进展</vt:lpstr>
      <vt:lpstr>模型领域化</vt:lpstr>
      <vt:lpstr>生物医学领域大模型</vt:lpstr>
      <vt:lpstr>BioGPT</vt:lpstr>
      <vt:lpstr>BioGPT</vt:lpstr>
      <vt:lpstr>BioGPT</vt:lpstr>
      <vt:lpstr>金融领域大模型</vt:lpstr>
      <vt:lpstr>BloombergGPT</vt:lpstr>
      <vt:lpstr>BloombergGPT</vt:lpstr>
      <vt:lpstr>BloombergGPT</vt:lpstr>
      <vt:lpstr>LLaMA-Factory项目介绍</vt:lpstr>
      <vt:lpstr>研究路径设计</vt:lpstr>
      <vt:lpstr>地理信息系统构建</vt:lpstr>
      <vt:lpstr>项目框架</vt:lpstr>
      <vt:lpstr>项目框架</vt:lpstr>
      <vt:lpstr>项目框架</vt:lpstr>
      <vt:lpstr>荀子大语言模型训练流程</vt:lpstr>
      <vt:lpstr>大模型训练scaling laws</vt:lpstr>
      <vt:lpstr>大模型训练scaling laws</vt:lpstr>
      <vt:lpstr>继续预训练方法</vt:lpstr>
      <vt:lpstr>拼接多个短文本，尽可能减少填充</vt:lpstr>
      <vt:lpstr>大模型预训练数据集配比问题</vt:lpstr>
      <vt:lpstr>预训练数据集构成</vt:lpstr>
      <vt:lpstr>过拟合防范</vt:lpstr>
      <vt:lpstr>预训练结果</vt:lpstr>
      <vt:lpstr>微调任务</vt:lpstr>
      <vt:lpstr>微调数据样例</vt:lpstr>
      <vt:lpstr>实验结果</vt:lpstr>
      <vt:lpstr>感谢倾听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“两创”方针下的计算人文研究</dc:title>
  <dc:creator>刘 浏</dc:creator>
  <cp:lastModifiedBy>letz</cp:lastModifiedBy>
  <cp:revision>851</cp:revision>
  <dcterms:created xsi:type="dcterms:W3CDTF">2022-04-14T03:26:00Z</dcterms:created>
  <dcterms:modified xsi:type="dcterms:W3CDTF">2024-09-19T08:42:48Z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FA8FC03E65474DDA80C4A879EAFF7CE0</vt:lpwstr>
  </property>
  <property fmtid="{D5CDD505-2E9C-101B-9397-08002B2CF9AE}" pid="3" name="KSOProductBuildVer">
    <vt:lpwstr>2052-12.1.0.18240</vt:lpwstr>
  </property>
</Properties>
</file>